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48" r:id="rId3"/>
    <p:sldId id="567" r:id="rId5"/>
    <p:sldId id="568" r:id="rId6"/>
    <p:sldId id="569" r:id="rId7"/>
    <p:sldId id="570" r:id="rId8"/>
    <p:sldId id="571" r:id="rId9"/>
    <p:sldId id="572" r:id="rId10"/>
    <p:sldId id="573" r:id="rId11"/>
    <p:sldId id="574" r:id="rId12"/>
    <p:sldId id="575" r:id="rId13"/>
    <p:sldId id="576" r:id="rId14"/>
    <p:sldId id="364" r:id="rId15"/>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0C0"/>
    <a:srgbClr val="FFFFFF"/>
    <a:srgbClr val="04D2CD"/>
    <a:srgbClr val="82C836"/>
    <a:srgbClr val="04C0BC"/>
    <a:srgbClr val="70AC2E"/>
    <a:srgbClr val="7EC234"/>
    <a:srgbClr val="FF9933"/>
    <a:srgbClr val="89CC40"/>
    <a:srgbClr val="FFA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74906" autoAdjust="0"/>
  </p:normalViewPr>
  <p:slideViewPr>
    <p:cSldViewPr>
      <p:cViewPr varScale="1">
        <p:scale>
          <a:sx n="121" d="100"/>
          <a:sy n="121" d="100"/>
        </p:scale>
        <p:origin x="438" y="90"/>
      </p:cViewPr>
      <p:guideLst>
        <p:guide orient="horz" pos="1620"/>
        <p:guide pos="2880"/>
      </p:guideLst>
    </p:cSldViewPr>
  </p:slideViewPr>
  <p:notesTextViewPr>
    <p:cViewPr>
      <p:scale>
        <a:sx n="1" d="1"/>
        <a:sy n="1" d="1"/>
      </p:scale>
      <p:origin x="0" y="0"/>
    </p:cViewPr>
  </p:notesTextViewPr>
  <p:sorterViewPr>
    <p:cViewPr>
      <p:scale>
        <a:sx n="74" d="100"/>
        <a:sy n="74"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21512B-7909-460A-BF37-E9DC2F947D6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4317F8-779F-4874-A492-328BBCF23B1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21F41D1-EB0D-4857-8E93-8C1C831E615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A4317F8-779F-4874-A492-328BBCF23B12}"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57200" y="1200151"/>
            <a:ext cx="8229600" cy="3394472"/>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1CAD458F-ED1A-4223-8890-1ADA31564E69}" type="datetimeFigureOut">
              <a:rPr lang="zh-CN" altLang="en-US" smtClean="0"/>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CA3468FA-B064-41CE-9911-CAEDF125EC11}"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cxnSp>
        <p:nvCxnSpPr>
          <p:cNvPr id="4" name="直接连接符 3"/>
          <p:cNvCxnSpPr/>
          <p:nvPr userDrawn="1"/>
        </p:nvCxnSpPr>
        <p:spPr>
          <a:xfrm>
            <a:off x="8808752" y="4304959"/>
            <a:ext cx="0" cy="838541"/>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userDrawn="1"/>
        </p:nvCxnSpPr>
        <p:spPr>
          <a:xfrm>
            <a:off x="8964488" y="4009003"/>
            <a:ext cx="0" cy="1134497"/>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userDrawn="1"/>
        </p:nvCxnSpPr>
        <p:spPr>
          <a:xfrm>
            <a:off x="7020272" y="4996577"/>
            <a:ext cx="2123728"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userDrawn="1"/>
        </p:nvCxnSpPr>
        <p:spPr>
          <a:xfrm>
            <a:off x="7668344" y="4838382"/>
            <a:ext cx="1475656"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BF727AE1-90E1-4CE3-AF82-8EA140BF4975}" type="datetimeFigureOut">
              <a:rPr lang="zh-CN" altLang="en-US" smtClean="0"/>
            </a:fld>
            <a:endParaRPr lang="zh-CN" altLang="en-US"/>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947A139E-1AC5-4400-80CF-F31287FEC19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3844"/>
          </a:xfrm>
          <a:prstGeom prst="rect">
            <a:avLst/>
          </a:prstGeom>
        </p:spPr>
        <p:txBody>
          <a:bodyPr/>
          <a:lstStyle/>
          <a:p>
            <a:fld id="{EFCB49F5-E295-4CA3-AAB8-6147C82D97E7}" type="datetimeFigureOut">
              <a:rPr lang="zh-CN" altLang="en-US" smtClean="0"/>
            </a:fld>
            <a:endParaRPr lang="zh-CN" altLang="en-US"/>
          </a:p>
        </p:txBody>
      </p:sp>
      <p:sp>
        <p:nvSpPr>
          <p:cNvPr id="3" name="页脚占位符 2"/>
          <p:cNvSpPr>
            <a:spLocks noGrp="1"/>
          </p:cNvSpPr>
          <p:nvPr>
            <p:ph type="ftr" sz="quarter" idx="11"/>
          </p:nvPr>
        </p:nvSpPr>
        <p:spPr>
          <a:xfrm>
            <a:off x="3028950" y="4767263"/>
            <a:ext cx="3086100" cy="273844"/>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6457950" y="4767263"/>
            <a:ext cx="2057400" cy="273844"/>
          </a:xfrm>
          <a:prstGeom prst="rect">
            <a:avLst/>
          </a:prstGeom>
        </p:spPr>
        <p:txBody>
          <a:bodyPr/>
          <a:lstStyle/>
          <a:p>
            <a:fld id="{1326720F-DE09-42D1-B462-60045231D8FD}"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942"/>
            <a:ext cx="9144000" cy="5162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圆角矩形 11"/>
          <p:cNvSpPr/>
          <p:nvPr userDrawn="1"/>
        </p:nvSpPr>
        <p:spPr>
          <a:xfrm rot="2603202">
            <a:off x="252454" y="124414"/>
            <a:ext cx="352672" cy="352671"/>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1350"/>
          </a:p>
        </p:txBody>
      </p:sp>
      <p:sp>
        <p:nvSpPr>
          <p:cNvPr id="13" name="Line 9"/>
          <p:cNvSpPr>
            <a:spLocks noChangeShapeType="1"/>
          </p:cNvSpPr>
          <p:nvPr userDrawn="1"/>
        </p:nvSpPr>
        <p:spPr bwMode="auto">
          <a:xfrm>
            <a:off x="604379" y="521618"/>
            <a:ext cx="8540679" cy="0"/>
          </a:xfrm>
          <a:prstGeom prst="line">
            <a:avLst/>
          </a:prstGeom>
          <a:ln w="28575">
            <a:gradFill>
              <a:gsLst>
                <a:gs pos="0">
                  <a:schemeClr val="tx1">
                    <a:lumMod val="35000"/>
                    <a:lumOff val="65000"/>
                  </a:schemeClr>
                </a:gs>
                <a:gs pos="100000">
                  <a:schemeClr val="bg1"/>
                </a:gs>
              </a:gsLst>
              <a:lin ang="5400000" scaled="0"/>
            </a:gradFill>
          </a:ln>
          <a:extLst>
            <a:ext uri="{909E8E84-426E-40DD-AFC4-6F175D3DCCD1}">
              <a14:hiddenFill xmlns:a14="http://schemas.microsoft.com/office/drawing/2010/main">
                <a:noFill/>
              </a14:hiddenFill>
            </a:ext>
          </a:extLst>
        </p:spPr>
        <p:style>
          <a:lnRef idx="1">
            <a:schemeClr val="accent1"/>
          </a:lnRef>
          <a:fillRef idx="0">
            <a:schemeClr val="accent1"/>
          </a:fillRef>
          <a:effectRef idx="0">
            <a:schemeClr val="accent1"/>
          </a:effectRef>
          <a:fontRef idx="minor">
            <a:schemeClr val="tx1"/>
          </a:fontRef>
        </p:style>
        <p:txBody>
          <a:bodyPr vert="horz" wrap="square" lIns="91431" tIns="45716" rIns="91431" bIns="45716" numCol="1" anchor="t" anchorCtr="0" compatLnSpc="1"/>
          <a:lstStyle/>
          <a:p>
            <a:pPr>
              <a:lnSpc>
                <a:spcPct val="120000"/>
              </a:lnSpc>
            </a:pPr>
            <a:endParaRPr lang="zh-CN" altLang="en-US" sz="1350">
              <a:solidFill>
                <a:schemeClr val="tx2"/>
              </a:solidFill>
              <a:latin typeface="微软雅黑" panose="020B0503020204020204" pitchFamily="34" charset="-122"/>
              <a:ea typeface="微软雅黑" panose="020B0503020204020204" pitchFamily="34" charset="-122"/>
            </a:endParaRPr>
          </a:p>
        </p:txBody>
      </p:sp>
      <p:sp>
        <p:nvSpPr>
          <p:cNvPr id="14" name="圆角矩形 13"/>
          <p:cNvSpPr/>
          <p:nvPr userDrawn="1"/>
        </p:nvSpPr>
        <p:spPr>
          <a:xfrm rot="2634344">
            <a:off x="413570" y="178387"/>
            <a:ext cx="307911" cy="307911"/>
          </a:xfrm>
          <a:prstGeom prst="roundRect">
            <a:avLst/>
          </a:prstGeom>
          <a:solidFill>
            <a:schemeClr val="accent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zh-CN" altLang="en-US" sz="1350"/>
          </a:p>
        </p:txBody>
      </p:sp>
      <p:sp>
        <p:nvSpPr>
          <p:cNvPr id="15" name="标题 4"/>
          <p:cNvSpPr>
            <a:spLocks noGrp="1"/>
          </p:cNvSpPr>
          <p:nvPr>
            <p:ph type="title" hasCustomPrompt="1"/>
          </p:nvPr>
        </p:nvSpPr>
        <p:spPr>
          <a:xfrm>
            <a:off x="868806" y="114656"/>
            <a:ext cx="3919219" cy="406963"/>
          </a:xfrm>
          <a:prstGeom prst="rect">
            <a:avLst/>
          </a:prstGeom>
        </p:spPr>
        <p:txBody>
          <a:bodyPr vert="horz" lIns="121908" tIns="60955" rIns="121908" bIns="60955" rtlCol="0">
            <a:noAutofit/>
          </a:bodyPr>
          <a:lstStyle>
            <a:lvl1pPr algn="l">
              <a:defRPr lang="zh-CN" altLang="en-US" sz="1800" b="1" dirty="0">
                <a:solidFill>
                  <a:schemeClr val="tx1">
                    <a:lumMod val="75000"/>
                    <a:lumOff val="25000"/>
                  </a:schemeClr>
                </a:solidFill>
                <a:latin typeface="微软雅黑" panose="020B0503020204020204" pitchFamily="34" charset="-122"/>
                <a:ea typeface="微软雅黑" panose="020B0503020204020204" pitchFamily="34" charset="-122"/>
                <a:cs typeface="+mn-cs"/>
              </a:defRPr>
            </a:lvl1pPr>
          </a:lstStyle>
          <a:p>
            <a:pPr marL="0" lvl="0" indent="0" algn="l">
              <a:spcBef>
                <a:spcPct val="20000"/>
              </a:spcBef>
              <a:buFont typeface="Arial" panose="020B0604020202020204" pitchFamily="34" charset="0"/>
            </a:pPr>
            <a:r>
              <a:rPr lang="zh-CN" altLang="en-US" sz="2100" b="1" dirty="0" smtClean="0"/>
              <a:t>单击此处添加您的标题</a:t>
            </a:r>
            <a:endParaRPr lang="zh-CN" altLang="en-US" sz="2100" b="1" dirty="0"/>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850"/>
                                        <p:tgtEl>
                                          <p:spTgt spid="13"/>
                                        </p:tgtEl>
                                      </p:cBhvr>
                                    </p:animEffect>
                                  </p:childTnLst>
                                </p:cTn>
                              </p:par>
                            </p:childTnLst>
                          </p:cTn>
                        </p:par>
                        <p:par>
                          <p:cTn id="8" fill="hold">
                            <p:stCondLst>
                              <p:cond delay="1000"/>
                            </p:stCondLst>
                            <p:childTnLst>
                              <p:par>
                                <p:cTn id="9" presetID="1" presetClass="entr" presetSubtype="0" fill="hold" grpId="0" nodeType="afterEffect">
                                  <p:stCondLst>
                                    <p:cond delay="0"/>
                                  </p:stCondLst>
                                  <p:iterate type="lt">
                                    <p:tmAbs val="80"/>
                                  </p:iterate>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3.xml"/><Relationship Id="rId3" Type="http://schemas.openxmlformats.org/officeDocument/2006/relationships/image" Target="../media/image4.png"/><Relationship Id="rId2" Type="http://schemas.openxmlformats.org/officeDocument/2006/relationships/tags" Target="../tags/tag4.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矩形 44"/>
          <p:cNvSpPr/>
          <p:nvPr/>
        </p:nvSpPr>
        <p:spPr>
          <a:xfrm>
            <a:off x="0" y="2947763"/>
            <a:ext cx="9144000" cy="156820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1" name="组合 30"/>
          <p:cNvGrpSpPr/>
          <p:nvPr/>
        </p:nvGrpSpPr>
        <p:grpSpPr>
          <a:xfrm>
            <a:off x="6327053" y="4110384"/>
            <a:ext cx="1179076" cy="1178917"/>
            <a:chOff x="304800" y="673100"/>
            <a:chExt cx="4000500" cy="4000500"/>
          </a:xfrm>
          <a:effectLst>
            <a:outerShdw blurRad="444500" dist="254000" dir="8100000" algn="tr" rotWithShape="0">
              <a:prstClr val="black">
                <a:alpha val="50000"/>
              </a:prstClr>
            </a:outerShdw>
          </a:effectLst>
        </p:grpSpPr>
        <p:sp>
          <p:nvSpPr>
            <p:cNvPr id="32" name="同心圆 3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kern="0">
                <a:solidFill>
                  <a:sysClr val="windowText" lastClr="000000"/>
                </a:solidFill>
                <a:latin typeface="Calibri" panose="020F0502020204030204"/>
                <a:ea typeface="微软雅黑" panose="020B0503020204020204" pitchFamily="34" charset="-122"/>
              </a:endParaRPr>
            </a:p>
          </p:txBody>
        </p:sp>
        <p:sp>
          <p:nvSpPr>
            <p:cNvPr id="33" name="椭圆 3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kern="0">
                <a:solidFill>
                  <a:sysClr val="window" lastClr="FFFFFF"/>
                </a:solidFill>
                <a:latin typeface="Calibri" panose="020F0502020204030204"/>
                <a:ea typeface="微软雅黑" panose="020B0503020204020204" pitchFamily="34" charset="-122"/>
              </a:endParaRPr>
            </a:p>
          </p:txBody>
        </p:sp>
      </p:grpSp>
      <p:grpSp>
        <p:nvGrpSpPr>
          <p:cNvPr id="34" name="组合 33"/>
          <p:cNvGrpSpPr/>
          <p:nvPr/>
        </p:nvGrpSpPr>
        <p:grpSpPr>
          <a:xfrm>
            <a:off x="4758018" y="4605223"/>
            <a:ext cx="630120" cy="630035"/>
            <a:chOff x="304800" y="673100"/>
            <a:chExt cx="4000500" cy="4000500"/>
          </a:xfrm>
          <a:effectLst>
            <a:outerShdw blurRad="444500" dist="254000" dir="8100000" algn="tr" rotWithShape="0">
              <a:prstClr val="black">
                <a:alpha val="50000"/>
              </a:prstClr>
            </a:outerShdw>
          </a:effectLst>
        </p:grpSpPr>
        <p:sp>
          <p:nvSpPr>
            <p:cNvPr id="35" name="同心圆 3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36" name="椭圆 3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41" name="组合 40"/>
          <p:cNvGrpSpPr/>
          <p:nvPr/>
        </p:nvGrpSpPr>
        <p:grpSpPr>
          <a:xfrm>
            <a:off x="5436688" y="4920241"/>
            <a:ext cx="890364" cy="890244"/>
            <a:chOff x="304800" y="673100"/>
            <a:chExt cx="4000500" cy="4000500"/>
          </a:xfrm>
          <a:effectLst>
            <a:outerShdw blurRad="444500" dist="254000" dir="8100000" algn="tr" rotWithShape="0">
              <a:prstClr val="black">
                <a:alpha val="50000"/>
              </a:prstClr>
            </a:outerShdw>
          </a:effectLst>
        </p:grpSpPr>
        <p:sp>
          <p:nvSpPr>
            <p:cNvPr id="43" name="同心圆 4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48" name="椭圆 4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49" name="组合 48"/>
          <p:cNvGrpSpPr/>
          <p:nvPr/>
        </p:nvGrpSpPr>
        <p:grpSpPr>
          <a:xfrm>
            <a:off x="7758789" y="4730422"/>
            <a:ext cx="685681" cy="685588"/>
            <a:chOff x="304800" y="673100"/>
            <a:chExt cx="4000500" cy="4000500"/>
          </a:xfrm>
          <a:effectLst>
            <a:outerShdw blurRad="444500" dist="254000" dir="8100000" algn="tr" rotWithShape="0">
              <a:prstClr val="black">
                <a:alpha val="50000"/>
              </a:prstClr>
            </a:outerShdw>
          </a:effectLst>
        </p:grpSpPr>
        <p:sp>
          <p:nvSpPr>
            <p:cNvPr id="50" name="同心圆 49"/>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kern="0">
                <a:solidFill>
                  <a:sysClr val="windowText" lastClr="000000"/>
                </a:solidFill>
                <a:latin typeface="Calibri" panose="020F0502020204030204"/>
                <a:ea typeface="微软雅黑" panose="020B0503020204020204" pitchFamily="34" charset="-122"/>
              </a:endParaRPr>
            </a:p>
          </p:txBody>
        </p:sp>
        <p:sp>
          <p:nvSpPr>
            <p:cNvPr id="51" name="椭圆 50"/>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kern="0">
                <a:solidFill>
                  <a:sysClr val="window" lastClr="FFFFFF"/>
                </a:solidFill>
                <a:latin typeface="Calibri" panose="020F0502020204030204"/>
                <a:ea typeface="微软雅黑" panose="020B0503020204020204" pitchFamily="34" charset="-122"/>
              </a:endParaRPr>
            </a:p>
          </p:txBody>
        </p:sp>
      </p:grpSp>
      <p:grpSp>
        <p:nvGrpSpPr>
          <p:cNvPr id="52" name="组合 51"/>
          <p:cNvGrpSpPr/>
          <p:nvPr/>
        </p:nvGrpSpPr>
        <p:grpSpPr>
          <a:xfrm>
            <a:off x="766440" y="5038934"/>
            <a:ext cx="588755" cy="588675"/>
            <a:chOff x="304800" y="673100"/>
            <a:chExt cx="4000500" cy="4000500"/>
          </a:xfrm>
          <a:effectLst>
            <a:outerShdw blurRad="444500" dist="254000" dir="8100000" algn="tr" rotWithShape="0">
              <a:prstClr val="black">
                <a:alpha val="50000"/>
              </a:prstClr>
            </a:outerShdw>
          </a:effectLst>
        </p:grpSpPr>
        <p:sp>
          <p:nvSpPr>
            <p:cNvPr id="53" name="同心圆 52"/>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54" name="椭圆 53"/>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55" name="组合 54"/>
          <p:cNvGrpSpPr/>
          <p:nvPr/>
        </p:nvGrpSpPr>
        <p:grpSpPr>
          <a:xfrm>
            <a:off x="3962506" y="4528456"/>
            <a:ext cx="252447" cy="252413"/>
            <a:chOff x="304800" y="673100"/>
            <a:chExt cx="4000500" cy="4000500"/>
          </a:xfrm>
          <a:effectLst>
            <a:outerShdw blurRad="444500" dist="254000" dir="8100000" algn="tr" rotWithShape="0">
              <a:prstClr val="black">
                <a:alpha val="50000"/>
              </a:prstClr>
            </a:outerShdw>
          </a:effectLst>
        </p:grpSpPr>
        <p:sp>
          <p:nvSpPr>
            <p:cNvPr id="56" name="同心圆 55"/>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57" name="椭圆 56"/>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58" name="组合 57"/>
          <p:cNvGrpSpPr/>
          <p:nvPr/>
        </p:nvGrpSpPr>
        <p:grpSpPr>
          <a:xfrm>
            <a:off x="3181253" y="4325716"/>
            <a:ext cx="528983" cy="528912"/>
            <a:chOff x="304800" y="673100"/>
            <a:chExt cx="4000500" cy="4000500"/>
          </a:xfrm>
          <a:effectLst>
            <a:outerShdw blurRad="444500" dist="254000" dir="8100000" algn="tr" rotWithShape="0">
              <a:prstClr val="black">
                <a:alpha val="50000"/>
              </a:prstClr>
            </a:outerShdw>
          </a:effectLst>
        </p:grpSpPr>
        <p:sp>
          <p:nvSpPr>
            <p:cNvPr id="59" name="同心圆 5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60" name="椭圆 59"/>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61" name="组合 60"/>
          <p:cNvGrpSpPr/>
          <p:nvPr/>
        </p:nvGrpSpPr>
        <p:grpSpPr>
          <a:xfrm>
            <a:off x="8463984" y="3830482"/>
            <a:ext cx="1179076" cy="1178917"/>
            <a:chOff x="304800" y="673100"/>
            <a:chExt cx="4000500" cy="4000500"/>
          </a:xfrm>
          <a:effectLst>
            <a:outerShdw blurRad="444500" dist="254000" dir="8100000" algn="tr" rotWithShape="0">
              <a:prstClr val="black">
                <a:alpha val="50000"/>
              </a:prstClr>
            </a:outerShdw>
          </a:effectLst>
        </p:grpSpPr>
        <p:sp>
          <p:nvSpPr>
            <p:cNvPr id="62" name="同心圆 61"/>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kern="0">
                <a:solidFill>
                  <a:sysClr val="windowText" lastClr="000000"/>
                </a:solidFill>
                <a:latin typeface="Calibri" panose="020F0502020204030204"/>
                <a:ea typeface="微软雅黑" panose="020B0503020204020204" pitchFamily="34" charset="-122"/>
              </a:endParaRPr>
            </a:p>
          </p:txBody>
        </p:sp>
        <p:sp>
          <p:nvSpPr>
            <p:cNvPr id="63" name="椭圆 62"/>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kern="0">
                <a:solidFill>
                  <a:sysClr val="window" lastClr="FFFFFF"/>
                </a:solidFill>
                <a:latin typeface="Calibri" panose="020F0502020204030204"/>
                <a:ea typeface="微软雅黑" panose="020B0503020204020204" pitchFamily="34" charset="-122"/>
              </a:endParaRPr>
            </a:p>
          </p:txBody>
        </p:sp>
      </p:grpSp>
      <p:grpSp>
        <p:nvGrpSpPr>
          <p:cNvPr id="64" name="组合 63"/>
          <p:cNvGrpSpPr/>
          <p:nvPr/>
        </p:nvGrpSpPr>
        <p:grpSpPr>
          <a:xfrm>
            <a:off x="4419626" y="4323810"/>
            <a:ext cx="223042" cy="223011"/>
            <a:chOff x="304800" y="673100"/>
            <a:chExt cx="4000500" cy="4000500"/>
          </a:xfrm>
          <a:effectLst>
            <a:outerShdw blurRad="444500" dist="254000" dir="8100000" algn="tr" rotWithShape="0">
              <a:prstClr val="black">
                <a:alpha val="50000"/>
              </a:prstClr>
            </a:outerShdw>
          </a:effectLst>
        </p:grpSpPr>
        <p:sp>
          <p:nvSpPr>
            <p:cNvPr id="65" name="同心圆 64"/>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66" name="椭圆 65"/>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67" name="组合 66"/>
          <p:cNvGrpSpPr/>
          <p:nvPr/>
        </p:nvGrpSpPr>
        <p:grpSpPr>
          <a:xfrm>
            <a:off x="1943138" y="4704693"/>
            <a:ext cx="1179076" cy="1178917"/>
            <a:chOff x="304800" y="673100"/>
            <a:chExt cx="4000500" cy="4000500"/>
          </a:xfrm>
          <a:effectLst>
            <a:outerShdw blurRad="444500" dist="254000" dir="8100000" algn="tr" rotWithShape="0">
              <a:prstClr val="black">
                <a:alpha val="50000"/>
              </a:prstClr>
            </a:outerShdw>
          </a:effectLst>
        </p:grpSpPr>
        <p:sp>
          <p:nvSpPr>
            <p:cNvPr id="68" name="同心圆 67"/>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kern="0">
                <a:solidFill>
                  <a:sysClr val="windowText" lastClr="000000"/>
                </a:solidFill>
                <a:latin typeface="Calibri" panose="020F0502020204030204"/>
                <a:ea typeface="微软雅黑" panose="020B0503020204020204" pitchFamily="34" charset="-122"/>
              </a:endParaRPr>
            </a:p>
          </p:txBody>
        </p:sp>
        <p:sp>
          <p:nvSpPr>
            <p:cNvPr id="69" name="椭圆 68"/>
            <p:cNvSpPr/>
            <p:nvPr/>
          </p:nvSpPr>
          <p:spPr>
            <a:xfrm>
              <a:off x="392112" y="760412"/>
              <a:ext cx="3825873" cy="3825873"/>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kern="0">
                <a:solidFill>
                  <a:sysClr val="window" lastClr="FFFFFF"/>
                </a:solidFill>
                <a:latin typeface="Calibri" panose="020F0502020204030204"/>
                <a:ea typeface="微软雅黑" panose="020B0503020204020204" pitchFamily="34" charset="-122"/>
              </a:endParaRPr>
            </a:p>
          </p:txBody>
        </p:sp>
      </p:grpSp>
      <p:grpSp>
        <p:nvGrpSpPr>
          <p:cNvPr id="70" name="组合 69"/>
          <p:cNvGrpSpPr/>
          <p:nvPr/>
        </p:nvGrpSpPr>
        <p:grpSpPr>
          <a:xfrm>
            <a:off x="1275196" y="4605225"/>
            <a:ext cx="520102" cy="520031"/>
            <a:chOff x="304800" y="673100"/>
            <a:chExt cx="4000500" cy="4000500"/>
          </a:xfrm>
          <a:effectLst>
            <a:outerShdw blurRad="444500" dist="254000" dir="8100000" algn="tr" rotWithShape="0">
              <a:prstClr val="black">
                <a:alpha val="50000"/>
              </a:prstClr>
            </a:outerShdw>
          </a:effectLst>
        </p:grpSpPr>
        <p:sp>
          <p:nvSpPr>
            <p:cNvPr id="71" name="同心圆 70"/>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72" name="椭圆 71"/>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73" name="组合 72"/>
          <p:cNvGrpSpPr/>
          <p:nvPr/>
        </p:nvGrpSpPr>
        <p:grpSpPr>
          <a:xfrm>
            <a:off x="291078" y="4920242"/>
            <a:ext cx="316822" cy="316779"/>
            <a:chOff x="304800" y="673100"/>
            <a:chExt cx="4000500" cy="4000500"/>
          </a:xfrm>
          <a:effectLst>
            <a:outerShdw blurRad="444500" dist="254000" dir="8100000" algn="tr" rotWithShape="0">
              <a:prstClr val="black">
                <a:alpha val="50000"/>
              </a:prstClr>
            </a:outerShdw>
          </a:effectLst>
        </p:grpSpPr>
        <p:sp>
          <p:nvSpPr>
            <p:cNvPr id="74" name="同心圆 73"/>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75" name="椭圆 74"/>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grpSp>
        <p:nvGrpSpPr>
          <p:cNvPr id="76" name="组合 75"/>
          <p:cNvGrpSpPr/>
          <p:nvPr/>
        </p:nvGrpSpPr>
        <p:grpSpPr>
          <a:xfrm>
            <a:off x="117144" y="4736991"/>
            <a:ext cx="158410" cy="158389"/>
            <a:chOff x="304800" y="673100"/>
            <a:chExt cx="4000500" cy="4000500"/>
          </a:xfrm>
          <a:effectLst>
            <a:outerShdw blurRad="444500" dist="254000" dir="8100000" algn="tr" rotWithShape="0">
              <a:prstClr val="black">
                <a:alpha val="50000"/>
              </a:prstClr>
            </a:outerShdw>
          </a:effectLst>
        </p:grpSpPr>
        <p:sp>
          <p:nvSpPr>
            <p:cNvPr id="77" name="同心圆 76"/>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sp>
          <p:nvSpPr>
            <p:cNvPr id="78" name="椭圆 77"/>
            <p:cNvSpPr/>
            <p:nvPr/>
          </p:nvSpPr>
          <p:spPr>
            <a:xfrm>
              <a:off x="392112" y="760412"/>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algn="ctr" defTabSz="913765">
                <a:defRPr/>
              </a:pPr>
              <a:endParaRPr lang="zh-CN" altLang="en-US" sz="1200" kern="0">
                <a:solidFill>
                  <a:sysClr val="windowText" lastClr="000000"/>
                </a:solidFill>
                <a:latin typeface="Calibri" panose="020F0502020204030204"/>
                <a:ea typeface="微软雅黑" panose="020B0503020204020204" pitchFamily="34" charset="-122"/>
              </a:endParaRPr>
            </a:p>
          </p:txBody>
        </p:sp>
      </p:grpSp>
      <p:sp>
        <p:nvSpPr>
          <p:cNvPr id="90" name="TextBox 89"/>
          <p:cNvSpPr txBox="1"/>
          <p:nvPr/>
        </p:nvSpPr>
        <p:spPr>
          <a:xfrm>
            <a:off x="280041" y="956310"/>
            <a:ext cx="8773481" cy="1758315"/>
          </a:xfrm>
          <a:prstGeom prst="rect">
            <a:avLst/>
          </a:prstGeom>
          <a:noFill/>
        </p:spPr>
        <p:txBody>
          <a:bodyPr wrap="square" rtlCol="0">
            <a:spAutoFit/>
          </a:bodyPr>
          <a:lstStyle/>
          <a:p>
            <a:pPr algn="ctr">
              <a:lnSpc>
                <a:spcPts val="6500"/>
              </a:lnSpc>
            </a:pPr>
            <a:r>
              <a:rPr lang="zh-CN" altLang="en-US" sz="4800" b="1" dirty="0" smtClean="0">
                <a:solidFill>
                  <a:srgbClr val="0070C0"/>
                </a:solidFill>
                <a:latin typeface="微软雅黑" panose="020B0503020204020204" pitchFamily="34" charset="-122"/>
                <a:ea typeface="微软雅黑" panose="020B0503020204020204" pitchFamily="34" charset="-122"/>
              </a:rPr>
              <a:t>成都市城乡居民基本医疗保险</a:t>
            </a:r>
            <a:endParaRPr lang="en-US" altLang="zh-CN" sz="4800" b="1" dirty="0" smtClean="0">
              <a:solidFill>
                <a:srgbClr val="0070C0"/>
              </a:solidFill>
              <a:latin typeface="微软雅黑" panose="020B0503020204020204" pitchFamily="34" charset="-122"/>
              <a:ea typeface="微软雅黑" panose="020B0503020204020204" pitchFamily="34" charset="-122"/>
            </a:endParaRPr>
          </a:p>
          <a:p>
            <a:pPr algn="ctr">
              <a:lnSpc>
                <a:spcPts val="6500"/>
              </a:lnSpc>
            </a:pPr>
            <a:r>
              <a:rPr lang="zh-CN" altLang="en-US" sz="4800" b="1" dirty="0" smtClean="0">
                <a:solidFill>
                  <a:srgbClr val="0070C0"/>
                </a:solidFill>
                <a:latin typeface="微软雅黑" panose="020B0503020204020204" pitchFamily="34" charset="-122"/>
                <a:ea typeface="微软雅黑" panose="020B0503020204020204" pitchFamily="34" charset="-122"/>
              </a:rPr>
              <a:t>政策介绍</a:t>
            </a:r>
            <a:endParaRPr lang="zh-CN" altLang="en-US" sz="4800" b="1" dirty="0">
              <a:solidFill>
                <a:srgbClr val="0070C0"/>
              </a:solidFill>
              <a:latin typeface="微软雅黑" panose="020B0503020204020204" pitchFamily="34" charset="-122"/>
              <a:ea typeface="微软雅黑" panose="020B0503020204020204" pitchFamily="34" charset="-122"/>
            </a:endParaRPr>
          </a:p>
        </p:txBody>
      </p:sp>
      <p:sp>
        <p:nvSpPr>
          <p:cNvPr id="44" name="文本框 13"/>
          <p:cNvSpPr txBox="1">
            <a:spLocks noChangeArrowheads="1"/>
          </p:cNvSpPr>
          <p:nvPr/>
        </p:nvSpPr>
        <p:spPr bwMode="auto">
          <a:xfrm>
            <a:off x="-7288" y="3075806"/>
            <a:ext cx="9144000" cy="807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endParaRPr lang="en-US" altLang="zh-CN" sz="2400" b="1" dirty="0" smtClean="0">
              <a:solidFill>
                <a:srgbClr val="FFFFFF"/>
              </a:solidFill>
              <a:latin typeface="+mj-ea"/>
              <a:ea typeface="+mj-ea"/>
              <a:cs typeface="Times New Roman" panose="02020603050405020304" pitchFamily="18" charset="0"/>
            </a:endParaRPr>
          </a:p>
          <a:p>
            <a:pPr algn="ctr" eaLnBrk="1" hangingPunct="1"/>
            <a:r>
              <a:rPr lang="zh-CN" altLang="en-US" sz="2400" b="1" dirty="0" smtClean="0">
                <a:solidFill>
                  <a:srgbClr val="FFFFFF"/>
                </a:solidFill>
                <a:latin typeface="+mj-ea"/>
                <a:ea typeface="+mj-ea"/>
                <a:cs typeface="Times New Roman" panose="02020603050405020304" pitchFamily="18" charset="0"/>
              </a:rPr>
              <a:t>双流区医疗障事务中心   </a:t>
            </a:r>
            <a:r>
              <a:rPr lang="en-US" altLang="zh-CN" sz="2400" b="1" dirty="0" smtClean="0">
                <a:solidFill>
                  <a:srgbClr val="FFFFFF"/>
                </a:solidFill>
                <a:latin typeface="+mj-ea"/>
                <a:ea typeface="+mj-ea"/>
                <a:cs typeface="Times New Roman" panose="02020603050405020304" pitchFamily="18" charset="0"/>
              </a:rPr>
              <a:t>2019</a:t>
            </a:r>
            <a:r>
              <a:rPr lang="zh-CN" altLang="en-US" sz="2400" b="1" dirty="0" smtClean="0">
                <a:solidFill>
                  <a:srgbClr val="FFFFFF"/>
                </a:solidFill>
                <a:latin typeface="+mj-ea"/>
                <a:ea typeface="+mj-ea"/>
                <a:cs typeface="Times New Roman" panose="02020603050405020304" pitchFamily="18" charset="0"/>
              </a:rPr>
              <a:t>年</a:t>
            </a:r>
            <a:r>
              <a:rPr lang="en-US" altLang="zh-CN" sz="2400" b="1" dirty="0">
                <a:solidFill>
                  <a:srgbClr val="FFFFFF"/>
                </a:solidFill>
                <a:latin typeface="+mj-ea"/>
                <a:ea typeface="+mj-ea"/>
                <a:cs typeface="Times New Roman" panose="02020603050405020304" pitchFamily="18" charset="0"/>
              </a:rPr>
              <a:t>10</a:t>
            </a:r>
            <a:r>
              <a:rPr lang="zh-CN" altLang="en-US" sz="2400" b="1" dirty="0" smtClean="0">
                <a:solidFill>
                  <a:srgbClr val="FFFFFF"/>
                </a:solidFill>
                <a:latin typeface="+mj-ea"/>
                <a:ea typeface="+mj-ea"/>
                <a:cs typeface="Times New Roman" panose="02020603050405020304" pitchFamily="18" charset="0"/>
              </a:rPr>
              <a:t>月</a:t>
            </a:r>
            <a:endParaRPr lang="zh-CN" altLang="en-US" sz="2400" b="1" dirty="0">
              <a:solidFill>
                <a:srgbClr val="FFFFFF"/>
              </a:solidFill>
              <a:latin typeface="+mj-ea"/>
              <a:ea typeface="+mj-ea"/>
              <a:cs typeface="Times New Roman" panose="02020603050405020304" pitchFamily="18" charset="0"/>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0" name="表格 -1"/>
          <p:cNvGraphicFramePr/>
          <p:nvPr/>
        </p:nvGraphicFramePr>
        <p:xfrm>
          <a:off x="543560" y="434975"/>
          <a:ext cx="8056880" cy="4184650"/>
        </p:xfrm>
        <a:graphic>
          <a:graphicData uri="http://schemas.openxmlformats.org/drawingml/2006/table">
            <a:tbl>
              <a:tblPr firstRow="1" bandRow="1">
                <a:tableStyleId>{5940675A-B579-460E-94D1-54222C63F5DA}</a:tableStyleId>
              </a:tblPr>
              <a:tblGrid>
                <a:gridCol w="408940"/>
                <a:gridCol w="634365"/>
                <a:gridCol w="1493520"/>
                <a:gridCol w="1398270"/>
                <a:gridCol w="2501265"/>
                <a:gridCol w="1620520"/>
              </a:tblGrid>
              <a:tr h="445770">
                <a:tc gridSpan="2">
                  <a:txBody>
                    <a:bodyPr/>
                    <a:p>
                      <a:pPr marL="0" indent="0" algn="ctr">
                        <a:buNone/>
                      </a:pPr>
                      <a:r>
                        <a:rPr lang="en-US" altLang="zh-CN" sz="900" b="0" u="none">
                          <a:latin typeface="黑体" panose="02010609060101010101" charset="-122"/>
                          <a:ea typeface="黑体" panose="02010609060101010101" charset="-122"/>
                          <a:cs typeface="黑体" panose="02010609060101010101" charset="-122"/>
                        </a:rPr>
                        <a:t> </a:t>
                      </a:r>
                      <a:r>
                        <a:rPr lang="zh-CN" altLang="en-US" sz="900" b="0" u="none">
                          <a:latin typeface="黑体" panose="02010609060101010101" charset="-122"/>
                          <a:ea typeface="黑体" panose="02010609060101010101" charset="-122"/>
                          <a:cs typeface="黑体" panose="02010609060101010101" charset="-122"/>
                        </a:rPr>
                        <a:t>项目险种  、</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基本医疗保险</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城乡大病</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大病医疗互助补充保险</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重特大疾病医疗保险</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27075">
                <a:tc gridSpan="2">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起付线</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marL="0" indent="0" algn="ctr">
                        <a:buNone/>
                      </a:pPr>
                      <a:r>
                        <a:rPr lang="en-US" altLang="zh-CN" sz="900" b="0" u="none">
                          <a:latin typeface="仿宋_GB2312" panose="02010609030101010101" charset="-122"/>
                          <a:ea typeface="仿宋_GB2312" panose="02010609030101010101" charset="-122"/>
                          <a:cs typeface="仿宋_GB2312" panose="02010609030101010101" charset="-122"/>
                        </a:rPr>
                        <a:t>  </a:t>
                      </a:r>
                      <a:r>
                        <a:rPr lang="zh-CN" altLang="en-US" sz="900" b="0" u="none">
                          <a:latin typeface="仿宋_GB2312" panose="02010609030101010101" charset="-122"/>
                          <a:ea typeface="仿宋_GB2312" panose="02010609030101010101" charset="-122"/>
                          <a:cs typeface="仿宋_GB2312" panose="02010609030101010101" charset="-122"/>
                        </a:rPr>
                        <a:t>乡镇卫生院、社区卫生服务中心和一级医院</a:t>
                      </a:r>
                      <a:r>
                        <a:rPr lang="en-US" altLang="zh-CN" sz="900" b="0" u="none">
                          <a:latin typeface="仿宋_GB2312" panose="02010609030101010101" charset="-122"/>
                          <a:ea typeface="仿宋_GB2312" panose="02010609030101010101" charset="-122"/>
                          <a:cs typeface="仿宋_GB2312" panose="02010609030101010101" charset="-122"/>
                        </a:rPr>
                        <a:t>100</a:t>
                      </a:r>
                      <a:r>
                        <a:rPr lang="zh-CN" altLang="en-US" sz="900" b="0" u="none">
                          <a:latin typeface="仿宋_GB2312" panose="02010609030101010101" charset="-122"/>
                          <a:ea typeface="仿宋_GB2312" panose="02010609030101010101" charset="-122"/>
                          <a:cs typeface="仿宋_GB2312" panose="02010609030101010101" charset="-122"/>
                        </a:rPr>
                        <a:t>元，二级医院</a:t>
                      </a:r>
                      <a:r>
                        <a:rPr lang="en-US" altLang="zh-CN" sz="900" b="0" u="none">
                          <a:latin typeface="仿宋_GB2312" panose="02010609030101010101" charset="-122"/>
                          <a:ea typeface="仿宋_GB2312" panose="02010609030101010101" charset="-122"/>
                          <a:cs typeface="仿宋_GB2312" panose="02010609030101010101" charset="-122"/>
                        </a:rPr>
                        <a:t>200</a:t>
                      </a:r>
                      <a:r>
                        <a:rPr lang="zh-CN" altLang="en-US" sz="900" b="0" u="none">
                          <a:latin typeface="仿宋_GB2312" panose="02010609030101010101" charset="-122"/>
                          <a:ea typeface="仿宋_GB2312" panose="02010609030101010101" charset="-122"/>
                          <a:cs typeface="仿宋_GB2312" panose="02010609030101010101" charset="-122"/>
                        </a:rPr>
                        <a:t>元，三级医院</a:t>
                      </a:r>
                      <a:r>
                        <a:rPr lang="en-US" altLang="zh-CN" sz="900" b="0" u="none">
                          <a:latin typeface="仿宋_GB2312" panose="02010609030101010101" charset="-122"/>
                          <a:ea typeface="仿宋_GB2312" panose="02010609030101010101" charset="-122"/>
                          <a:cs typeface="仿宋_GB2312" panose="02010609030101010101" charset="-122"/>
                        </a:rPr>
                        <a:t>500</a:t>
                      </a:r>
                      <a:r>
                        <a:rPr lang="zh-CN" altLang="en-US" sz="900" b="0" u="none">
                          <a:latin typeface="仿宋_GB2312" panose="02010609030101010101" charset="-122"/>
                          <a:ea typeface="仿宋_GB2312" panose="02010609030101010101" charset="-122"/>
                          <a:cs typeface="仿宋_GB2312" panose="02010609030101010101" charset="-122"/>
                        </a:rPr>
                        <a:t>元，市外转诊</a:t>
                      </a:r>
                      <a:r>
                        <a:rPr lang="en-US" altLang="zh-CN" sz="900" b="0" u="none">
                          <a:latin typeface="仿宋_GB2312" panose="02010609030101010101" charset="-122"/>
                          <a:ea typeface="仿宋_GB2312" panose="02010609030101010101" charset="-122"/>
                          <a:cs typeface="仿宋_GB2312" panose="02010609030101010101" charset="-122"/>
                        </a:rPr>
                        <a:t>1000</a:t>
                      </a:r>
                      <a:r>
                        <a:rPr lang="zh-CN" altLang="en-US" sz="900" b="0" u="none">
                          <a:latin typeface="仿宋_GB2312" panose="02010609030101010101" charset="-122"/>
                          <a:ea typeface="仿宋_GB2312" panose="02010609030101010101" charset="-122"/>
                          <a:cs typeface="仿宋_GB2312" panose="02010609030101010101" charset="-122"/>
                        </a:rPr>
                        <a:t>元。</a:t>
                      </a: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a:latin typeface="仿宋_GB2312" panose="02010609030101010101" charset="-122"/>
                          <a:ea typeface="仿宋_GB2312" panose="02010609030101010101" charset="-122"/>
                          <a:cs typeface="仿宋_GB2312" panose="02010609030101010101" charset="-122"/>
                          <a:sym typeface="+mn-ea"/>
                        </a:rPr>
                        <a:t>普通人群</a:t>
                      </a:r>
                      <a:r>
                        <a:rPr lang="en-US" altLang="zh-CN" sz="900">
                          <a:latin typeface="仿宋_GB2312" panose="02010609030101010101" charset="-122"/>
                          <a:ea typeface="仿宋_GB2312" panose="02010609030101010101" charset="-122"/>
                          <a:cs typeface="仿宋_GB2312" panose="02010609030101010101" charset="-122"/>
                          <a:sym typeface="+mn-ea"/>
                        </a:rPr>
                        <a:t>18071</a:t>
                      </a:r>
                      <a:r>
                        <a:rPr lang="zh-CN" altLang="en-US" sz="900">
                          <a:latin typeface="仿宋_GB2312" panose="02010609030101010101" charset="-122"/>
                          <a:ea typeface="仿宋_GB2312" panose="02010609030101010101" charset="-122"/>
                          <a:cs typeface="仿宋_GB2312" panose="02010609030101010101" charset="-122"/>
                          <a:sym typeface="+mn-ea"/>
                        </a:rPr>
                        <a:t>元</a:t>
                      </a:r>
                      <a:endParaRPr lang="zh-CN" altLang="en-US" sz="900">
                        <a:latin typeface="仿宋_GB2312" panose="02010609030101010101" charset="-122"/>
                        <a:ea typeface="仿宋_GB2312" panose="02010609030101010101" charset="-122"/>
                        <a:cs typeface="仿宋_GB2312" panose="02010609030101010101" charset="-122"/>
                        <a:sym typeface="+mn-ea"/>
                      </a:endParaRPr>
                    </a:p>
                    <a:p>
                      <a:pPr marL="0" indent="0" algn="ctr">
                        <a:buNone/>
                      </a:pPr>
                      <a:r>
                        <a:rPr lang="zh-CN" altLang="en-US" sz="900" b="0" u="none">
                          <a:latin typeface="仿宋_GB2312" panose="02010609030101010101" charset="-122"/>
                          <a:ea typeface="仿宋_GB2312" panose="02010609030101010101" charset="-122"/>
                          <a:cs typeface="仿宋_GB2312" panose="02010609030101010101" charset="-122"/>
                          <a:sym typeface="+mn-ea"/>
                        </a:rPr>
                        <a:t>困难人群</a:t>
                      </a:r>
                      <a:r>
                        <a:rPr lang="en-US" altLang="zh-CN" sz="900" b="0" u="none">
                          <a:latin typeface="仿宋_GB2312" panose="02010609030101010101" charset="-122"/>
                          <a:ea typeface="仿宋_GB2312" panose="02010609030101010101" charset="-122"/>
                          <a:cs typeface="仿宋_GB2312" panose="02010609030101010101" charset="-122"/>
                          <a:sym typeface="+mn-ea"/>
                        </a:rPr>
                        <a:t>9035.3</a:t>
                      </a:r>
                      <a:r>
                        <a:rPr lang="zh-CN" altLang="zh-CN" sz="900" b="0" u="none">
                          <a:latin typeface="仿宋_GB2312" panose="02010609030101010101" charset="-122"/>
                          <a:ea typeface="仿宋_GB2312" panose="02010609030101010101" charset="-122"/>
                          <a:cs typeface="仿宋_GB2312" panose="02010609030101010101" charset="-122"/>
                          <a:sym typeface="+mn-ea"/>
                        </a:rPr>
                        <a:t>元</a:t>
                      </a:r>
                      <a:endParaRPr lang="zh-CN" altLang="en-US" sz="900" b="0" u="none">
                        <a:latin typeface="仿宋_GB2312" panose="02010609030101010101" charset="-122"/>
                        <a:ea typeface="仿宋_GB2312" panose="02010609030101010101" charset="-122"/>
                        <a:cs typeface="仿宋_GB2312" panose="02010609030101010101" charset="-122"/>
                        <a:sym typeface="+mn-ea"/>
                      </a:endParaRPr>
                    </a:p>
                    <a:p>
                      <a:pPr marL="0" indent="0" algn="ctr">
                        <a:buNone/>
                      </a:pP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仿宋_GB2312" panose="02010609030101010101" charset="-122"/>
                          <a:ea typeface="仿宋_GB2312" panose="02010609030101010101" charset="-122"/>
                          <a:cs typeface="仿宋_GB2312" panose="02010609030101010101" charset="-122"/>
                        </a:rPr>
                        <a:t>与基本医疗保险一致</a:t>
                      </a: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仿宋_GB2312" panose="02010609030101010101" charset="-122"/>
                          <a:ea typeface="仿宋_GB2312" panose="02010609030101010101" charset="-122"/>
                          <a:cs typeface="仿宋_GB2312" panose="02010609030101010101" charset="-122"/>
                        </a:rPr>
                        <a:t>无起付线</a:t>
                      </a: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5915">
                <a:tc gridSpan="2">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封顶线</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marL="0" indent="0" algn="ctr">
                        <a:buNone/>
                      </a:pPr>
                      <a:endParaRPr lang="en-US" altLang="zh-CN" sz="900" b="0" u="none">
                        <a:latin typeface="仿宋_GB2312" panose="02010609030101010101" charset="-122"/>
                        <a:ea typeface="仿宋_GB2312" panose="02010609030101010101" charset="-122"/>
                        <a:cs typeface="仿宋_GB2312" panose="02010609030101010101" charset="-122"/>
                      </a:endParaRPr>
                    </a:p>
                    <a:p>
                      <a:pPr marL="0" indent="0" algn="ctr">
                        <a:buNone/>
                      </a:pPr>
                      <a:r>
                        <a:rPr lang="en-US" altLang="zh-CN" sz="900" b="0" u="none">
                          <a:latin typeface="仿宋_GB2312" panose="02010609030101010101" charset="-122"/>
                          <a:ea typeface="仿宋_GB2312" panose="02010609030101010101" charset="-122"/>
                          <a:cs typeface="仿宋_GB2312" panose="02010609030101010101" charset="-122"/>
                        </a:rPr>
                        <a:t>25.28</a:t>
                      </a:r>
                      <a:r>
                        <a:rPr lang="zh-CN" altLang="en-US" sz="900" b="0" u="none">
                          <a:latin typeface="仿宋_GB2312" panose="02010609030101010101" charset="-122"/>
                          <a:ea typeface="仿宋_GB2312" panose="02010609030101010101" charset="-122"/>
                          <a:cs typeface="仿宋_GB2312" panose="02010609030101010101" charset="-122"/>
                        </a:rPr>
                        <a:t>万元</a:t>
                      </a: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a:latin typeface="仿宋_GB2312" panose="02010609030101010101" charset="-122"/>
                          <a:ea typeface="仿宋_GB2312" panose="02010609030101010101" charset="-122"/>
                          <a:cs typeface="仿宋_GB2312" panose="02010609030101010101" charset="-122"/>
                          <a:sym typeface="+mn-ea"/>
                        </a:rPr>
                        <a:t>无</a:t>
                      </a:r>
                      <a:r>
                        <a:rPr lang="zh-CN" altLang="en-US" sz="900">
                          <a:latin typeface="黑体" panose="02010609060101010101" charset="-122"/>
                          <a:ea typeface="黑体" panose="02010609060101010101" charset="-122"/>
                          <a:cs typeface="黑体" panose="02010609060101010101" charset="-122"/>
                          <a:sym typeface="+mn-ea"/>
                        </a:rPr>
                        <a:t>封顶线</a:t>
                      </a:r>
                      <a:endParaRPr lang="zh-CN" altLang="en-US" sz="900" b="0" u="none">
                        <a:latin typeface="仿宋_GB2312" panose="02010609030101010101" charset="-122"/>
                        <a:ea typeface="仿宋_GB2312" panose="02010609030101010101" charset="-122"/>
                        <a:cs typeface="仿宋_GB2312" panose="02010609030101010101" charset="-122"/>
                        <a:sym typeface="+mn-ea"/>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altLang="zh-CN" sz="900" b="0" u="none">
                          <a:latin typeface="仿宋_GB2312" panose="02010609030101010101" charset="-122"/>
                          <a:ea typeface="仿宋_GB2312" panose="02010609030101010101" charset="-122"/>
                          <a:cs typeface="仿宋_GB2312" panose="02010609030101010101" charset="-122"/>
                        </a:rPr>
                        <a:t>40</a:t>
                      </a:r>
                      <a:r>
                        <a:rPr lang="zh-CN" altLang="en-US" sz="900" b="0" u="none">
                          <a:latin typeface="仿宋_GB2312" panose="02010609030101010101" charset="-122"/>
                          <a:ea typeface="仿宋_GB2312" panose="02010609030101010101" charset="-122"/>
                          <a:cs typeface="仿宋_GB2312" panose="02010609030101010101" charset="-122"/>
                        </a:rPr>
                        <a:t>万元</a:t>
                      </a:r>
                      <a:endParaRPr lang="zh-CN" altLang="en-US" sz="900" b="0" u="none">
                        <a:latin typeface="仿宋_GB2312" panose="02010609030101010101" charset="-122"/>
                        <a:ea typeface="仿宋_GB2312" panose="02010609030101010101" charset="-122"/>
                        <a:cs typeface="仿宋_GB2312" panose="02010609030101010101" charset="-122"/>
                      </a:endParaRPr>
                    </a:p>
                    <a:p>
                      <a:pPr marL="0" indent="0" algn="ctr">
                        <a:buNone/>
                      </a:pP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algn="ctr">
                        <a:buNone/>
                      </a:pPr>
                      <a:r>
                        <a:rPr lang="en-US" altLang="zh-CN" sz="1000" b="1" u="none">
                          <a:latin typeface="华文中宋" pitchFamily="2" charset="-122"/>
                          <a:ea typeface="华文中宋" pitchFamily="2" charset="-122"/>
                          <a:cs typeface="仿宋_GB2312" panose="02010609030101010101" charset="-122"/>
                        </a:rPr>
                        <a:t>15万元（治疗年度）</a:t>
                      </a:r>
                      <a:endParaRPr lang="en-US" altLang="zh-CN" sz="1000" b="1" u="none">
                        <a:latin typeface="华文中宋" pitchFamily="2" charset="-122"/>
                        <a:ea typeface="华文中宋" pitchFamily="2"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70585">
                <a:tc rowSpan="3">
                  <a:txBody>
                    <a:bodyPr/>
                    <a:p>
                      <a:pPr marL="0" indent="0" algn="ctr">
                        <a:buNone/>
                      </a:pPr>
                      <a:r>
                        <a:rPr lang="en-US" altLang="zh-CN" sz="900" b="0" u="none">
                          <a:latin typeface="黑体" panose="02010609060101010101" charset="-122"/>
                          <a:ea typeface="黑体" panose="02010609060101010101" charset="-122"/>
                          <a:cs typeface="黑体" panose="02010609060101010101" charset="-122"/>
                        </a:rPr>
                        <a:t> </a:t>
                      </a:r>
                      <a:r>
                        <a:rPr lang="zh-CN" altLang="en-US" sz="900" b="0" u="none">
                          <a:latin typeface="黑体" panose="02010609060101010101" charset="-122"/>
                          <a:ea typeface="黑体" panose="02010609060101010101" charset="-122"/>
                          <a:cs typeface="黑体" panose="02010609060101010101" charset="-122"/>
                        </a:rPr>
                        <a:t>报</a:t>
                      </a:r>
                      <a:endParaRPr lang="zh-CN" altLang="en-US" sz="900" b="0" u="none">
                        <a:latin typeface="黑体" panose="02010609060101010101" charset="-122"/>
                        <a:ea typeface="黑体" panose="02010609060101010101" charset="-122"/>
                        <a:cs typeface="黑体" panose="02010609060101010101" charset="-122"/>
                      </a:endParaRPr>
                    </a:p>
                    <a:p>
                      <a:pPr marL="0" indent="0" algn="ctr">
                        <a:buNone/>
                      </a:pPr>
                      <a:r>
                        <a:rPr lang="zh-CN" altLang="en-US" sz="900" b="0" u="none">
                          <a:latin typeface="黑体" panose="02010609060101010101" charset="-122"/>
                          <a:ea typeface="黑体" panose="02010609060101010101" charset="-122"/>
                          <a:cs typeface="黑体" panose="02010609060101010101" charset="-122"/>
                        </a:rPr>
                        <a:t>销</a:t>
                      </a:r>
                      <a:endParaRPr lang="zh-CN" altLang="en-US" sz="900" b="0" u="none">
                        <a:latin typeface="黑体" panose="02010609060101010101" charset="-122"/>
                        <a:ea typeface="黑体" panose="02010609060101010101" charset="-122"/>
                        <a:cs typeface="黑体" panose="02010609060101010101" charset="-122"/>
                      </a:endParaRPr>
                    </a:p>
                    <a:p>
                      <a:pPr marL="0" indent="0" algn="ctr">
                        <a:buNone/>
                      </a:pPr>
                      <a:r>
                        <a:rPr lang="zh-CN" altLang="en-US" sz="900" b="0" u="none">
                          <a:latin typeface="黑体" panose="02010609060101010101" charset="-122"/>
                          <a:ea typeface="黑体" panose="02010609060101010101" charset="-122"/>
                          <a:cs typeface="黑体" panose="02010609060101010101" charset="-122"/>
                        </a:rPr>
                        <a:t>比</a:t>
                      </a:r>
                      <a:endParaRPr lang="zh-CN" altLang="en-US" sz="900" b="0" u="none">
                        <a:latin typeface="黑体" panose="02010609060101010101" charset="-122"/>
                        <a:ea typeface="黑体" panose="02010609060101010101" charset="-122"/>
                        <a:cs typeface="黑体" panose="02010609060101010101" charset="-122"/>
                      </a:endParaRPr>
                    </a:p>
                    <a:p>
                      <a:pPr marL="0" indent="0" algn="ctr">
                        <a:buNone/>
                      </a:pPr>
                      <a:r>
                        <a:rPr lang="zh-CN" altLang="en-US" sz="900" b="0" u="none">
                          <a:latin typeface="黑体" panose="02010609060101010101" charset="-122"/>
                          <a:ea typeface="黑体" panose="02010609060101010101" charset="-122"/>
                          <a:cs typeface="黑体" panose="02010609060101010101" charset="-122"/>
                        </a:rPr>
                        <a:t>例</a:t>
                      </a:r>
                      <a:endParaRPr lang="zh-CN" altLang="en-US" sz="900" b="0" u="none">
                        <a:latin typeface="黑体" panose="02010609060101010101" charset="-122"/>
                        <a:ea typeface="黑体" panose="02010609060101010101" charset="-122"/>
                        <a:cs typeface="黑体" panose="02010609060101010101" charset="-122"/>
                      </a:endParaRPr>
                    </a:p>
                    <a:p>
                      <a:pPr marL="0" indent="0" algn="ctr">
                        <a:buNone/>
                      </a:pPr>
                      <a:r>
                        <a:rPr lang="en-US" altLang="zh-CN" sz="900" b="0" u="none">
                          <a:latin typeface="黑体" panose="02010609060101010101" charset="-122"/>
                          <a:ea typeface="黑体" panose="02010609060101010101" charset="-122"/>
                        </a:rPr>
                        <a:t> </a:t>
                      </a:r>
                      <a:endParaRPr lang="en-US" altLang="zh-CN" sz="900" b="0" u="none">
                        <a:latin typeface="黑体" panose="02010609060101010101" charset="-122"/>
                        <a:ea typeface="黑体" panose="02010609060101010101" charset="-122"/>
                      </a:endParaRPr>
                    </a:p>
                    <a:p>
                      <a:pPr marL="0" indent="0" algn="ctr">
                        <a:buNone/>
                      </a:pPr>
                      <a:r>
                        <a:rPr lang="en-US" altLang="zh-CN" sz="900" b="0" u="none">
                          <a:latin typeface="黑体" panose="02010609060101010101" charset="-122"/>
                          <a:ea typeface="黑体" panose="02010609060101010101" charset="-122"/>
                        </a:rPr>
                        <a:t> </a:t>
                      </a:r>
                      <a:endParaRPr lang="en-US" altLang="zh-CN"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成年高档</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altLang="zh-CN" sz="900" b="0" u="none">
                          <a:latin typeface="仿宋_GB2312" panose="02010609030101010101" charset="-122"/>
                          <a:ea typeface="仿宋_GB2312" panose="02010609030101010101" charset="-122"/>
                          <a:cs typeface="仿宋_GB2312" panose="02010609030101010101" charset="-122"/>
                        </a:rPr>
                        <a:t>  </a:t>
                      </a:r>
                      <a:r>
                        <a:rPr lang="zh-CN" altLang="en-US" sz="900" b="0" u="none">
                          <a:latin typeface="仿宋_GB2312" panose="02010609030101010101" charset="-122"/>
                          <a:ea typeface="仿宋_GB2312" panose="02010609030101010101" charset="-122"/>
                          <a:cs typeface="仿宋_GB2312" panose="02010609030101010101" charset="-122"/>
                        </a:rPr>
                        <a:t>乡镇卫生院和社区卫生服务中心</a:t>
                      </a:r>
                      <a:r>
                        <a:rPr lang="en-US" altLang="zh-CN" sz="900" b="0" u="none">
                          <a:latin typeface="仿宋_GB2312" panose="02010609030101010101" charset="-122"/>
                          <a:ea typeface="仿宋_GB2312" panose="02010609030101010101" charset="-122"/>
                          <a:cs typeface="仿宋_GB2312" panose="02010609030101010101" charset="-122"/>
                        </a:rPr>
                        <a:t>92%</a:t>
                      </a:r>
                      <a:r>
                        <a:rPr lang="zh-CN" altLang="en-US" sz="900" b="0" u="none">
                          <a:latin typeface="仿宋_GB2312" panose="02010609030101010101" charset="-122"/>
                          <a:ea typeface="仿宋_GB2312" panose="02010609030101010101" charset="-122"/>
                          <a:cs typeface="仿宋_GB2312" panose="02010609030101010101" charset="-122"/>
                        </a:rPr>
                        <a:t>，一级医院</a:t>
                      </a:r>
                      <a:r>
                        <a:rPr lang="en-US" altLang="zh-CN" sz="900" b="0" u="none">
                          <a:latin typeface="仿宋_GB2312" panose="02010609030101010101" charset="-122"/>
                          <a:ea typeface="仿宋_GB2312" panose="02010609030101010101" charset="-122"/>
                          <a:cs typeface="仿宋_GB2312" panose="02010609030101010101" charset="-122"/>
                        </a:rPr>
                        <a:t>87%</a:t>
                      </a:r>
                      <a:r>
                        <a:rPr lang="zh-CN" altLang="en-US" sz="900" b="0" u="none">
                          <a:latin typeface="仿宋_GB2312" panose="02010609030101010101" charset="-122"/>
                          <a:ea typeface="仿宋_GB2312" panose="02010609030101010101" charset="-122"/>
                          <a:cs typeface="仿宋_GB2312" panose="02010609030101010101" charset="-122"/>
                        </a:rPr>
                        <a:t>；二级医院</a:t>
                      </a:r>
                      <a:r>
                        <a:rPr lang="en-US" altLang="zh-CN" sz="900" b="0" u="none">
                          <a:latin typeface="仿宋_GB2312" panose="02010609030101010101" charset="-122"/>
                          <a:ea typeface="仿宋_GB2312" panose="02010609030101010101" charset="-122"/>
                          <a:cs typeface="仿宋_GB2312" panose="02010609030101010101" charset="-122"/>
                        </a:rPr>
                        <a:t>82%</a:t>
                      </a:r>
                      <a:r>
                        <a:rPr lang="zh-CN" altLang="en-US" sz="900" b="0" u="none">
                          <a:latin typeface="仿宋_GB2312" panose="02010609030101010101" charset="-122"/>
                          <a:ea typeface="仿宋_GB2312" panose="02010609030101010101" charset="-122"/>
                          <a:cs typeface="仿宋_GB2312" panose="02010609030101010101" charset="-122"/>
                        </a:rPr>
                        <a:t>；三级医院</a:t>
                      </a:r>
                      <a:r>
                        <a:rPr lang="en-US" altLang="zh-CN" sz="900" b="0" u="none">
                          <a:latin typeface="仿宋_GB2312" panose="02010609030101010101" charset="-122"/>
                          <a:ea typeface="仿宋_GB2312" panose="02010609030101010101" charset="-122"/>
                          <a:cs typeface="仿宋_GB2312" panose="02010609030101010101" charset="-122"/>
                        </a:rPr>
                        <a:t>65%</a:t>
                      </a:r>
                      <a:r>
                        <a:rPr lang="zh-CN" altLang="en-US" sz="900" b="0" u="none">
                          <a:latin typeface="仿宋_GB2312" panose="02010609030101010101" charset="-122"/>
                          <a:ea typeface="仿宋_GB2312" panose="02010609030101010101" charset="-122"/>
                          <a:cs typeface="仿宋_GB2312" panose="02010609030101010101" charset="-122"/>
                        </a:rPr>
                        <a:t>。</a:t>
                      </a: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marL="0" indent="0" algn="ctr">
                        <a:buNone/>
                      </a:pPr>
                      <a:r>
                        <a:rPr lang="zh-CN" altLang="en-US" sz="1000" b="0" u="none">
                          <a:latin typeface="仿宋_GB2312" panose="02010609030101010101" charset="-122"/>
                          <a:ea typeface="仿宋_GB2312" panose="02010609030101010101" charset="-122"/>
                          <a:cs typeface="仿宋_GB2312" panose="02010609030101010101" charset="-122"/>
                        </a:rPr>
                        <a:t>单次或多次住院需个人负担的合规医疗费用累计超过起付标准的金额，</a:t>
                      </a:r>
                      <a:r>
                        <a:rPr lang="en-US" altLang="zh-CN" sz="1000" b="0" u="none">
                          <a:latin typeface="仿宋_GB2312" panose="02010609030101010101" charset="-122"/>
                          <a:ea typeface="仿宋_GB2312" panose="02010609030101010101" charset="-122"/>
                          <a:cs typeface="仿宋_GB2312" panose="02010609030101010101" charset="-122"/>
                        </a:rPr>
                        <a:t>0-5000</a:t>
                      </a:r>
                      <a:r>
                        <a:rPr lang="zh-CN" altLang="en-US" sz="1000" b="0" u="none">
                          <a:latin typeface="仿宋_GB2312" panose="02010609030101010101" charset="-122"/>
                          <a:ea typeface="仿宋_GB2312" panose="02010609030101010101" charset="-122"/>
                          <a:cs typeface="仿宋_GB2312" panose="02010609030101010101" charset="-122"/>
                        </a:rPr>
                        <a:t>元部分报销比例为</a:t>
                      </a:r>
                      <a:r>
                        <a:rPr lang="en-US" altLang="zh-CN" sz="1000" b="0" u="none">
                          <a:latin typeface="仿宋_GB2312" panose="02010609030101010101" charset="-122"/>
                          <a:ea typeface="仿宋_GB2312" panose="02010609030101010101" charset="-122"/>
                          <a:cs typeface="仿宋_GB2312" panose="02010609030101010101" charset="-122"/>
                        </a:rPr>
                        <a:t>60</a:t>
                      </a:r>
                      <a:r>
                        <a:rPr lang="en-US" altLang="zh-CN" sz="1000" b="0" u="none">
                          <a:latin typeface="仿宋_GB2312" panose="02010609030101010101" charset="-122"/>
                          <a:ea typeface="仿宋_GB2312" panose="02010609030101010101" charset="-122"/>
                          <a:cs typeface="仿宋_GB2312" panose="02010609030101010101" charset="-122"/>
                        </a:rPr>
                        <a:t>%</a:t>
                      </a:r>
                      <a:r>
                        <a:rPr lang="zh-CN" altLang="en-US" sz="1000" b="0" u="none">
                          <a:latin typeface="仿宋_GB2312" panose="02010609030101010101" charset="-122"/>
                          <a:ea typeface="仿宋_GB2312" panose="02010609030101010101" charset="-122"/>
                          <a:cs typeface="仿宋_GB2312" panose="02010609030101010101" charset="-122"/>
                        </a:rPr>
                        <a:t>；</a:t>
                      </a:r>
                      <a:r>
                        <a:rPr lang="en-US" altLang="zh-CN" sz="1000" b="0" u="none">
                          <a:latin typeface="仿宋_GB2312" panose="02010609030101010101" charset="-122"/>
                          <a:ea typeface="仿宋_GB2312" panose="02010609030101010101" charset="-122"/>
                          <a:cs typeface="仿宋_GB2312" panose="02010609030101010101" charset="-122"/>
                        </a:rPr>
                        <a:t>5000</a:t>
                      </a:r>
                      <a:r>
                        <a:rPr lang="zh-CN" altLang="en-US" sz="1000" b="0" u="none">
                          <a:latin typeface="仿宋_GB2312" panose="02010609030101010101" charset="-122"/>
                          <a:ea typeface="仿宋_GB2312" panose="02010609030101010101" charset="-122"/>
                          <a:cs typeface="仿宋_GB2312" panose="02010609030101010101" charset="-122"/>
                        </a:rPr>
                        <a:t>以上</a:t>
                      </a:r>
                      <a:r>
                        <a:rPr lang="en-US" altLang="zh-CN" sz="1000" b="0" u="none">
                          <a:latin typeface="仿宋_GB2312" panose="02010609030101010101" charset="-122"/>
                          <a:ea typeface="仿宋_GB2312" panose="02010609030101010101" charset="-122"/>
                          <a:cs typeface="仿宋_GB2312" panose="02010609030101010101" charset="-122"/>
                        </a:rPr>
                        <a:t>-20000</a:t>
                      </a:r>
                      <a:r>
                        <a:rPr lang="zh-CN" altLang="en-US" sz="1000" b="0" u="none">
                          <a:latin typeface="仿宋_GB2312" panose="02010609030101010101" charset="-122"/>
                          <a:ea typeface="仿宋_GB2312" panose="02010609030101010101" charset="-122"/>
                          <a:cs typeface="仿宋_GB2312" panose="02010609030101010101" charset="-122"/>
                        </a:rPr>
                        <a:t>元部分报销比例为</a:t>
                      </a:r>
                      <a:r>
                        <a:rPr lang="en-US" altLang="zh-CN" sz="1000" b="0" u="none">
                          <a:latin typeface="仿宋_GB2312" panose="02010609030101010101" charset="-122"/>
                          <a:ea typeface="仿宋_GB2312" panose="02010609030101010101" charset="-122"/>
                          <a:cs typeface="仿宋_GB2312" panose="02010609030101010101" charset="-122"/>
                        </a:rPr>
                        <a:t>85</a:t>
                      </a:r>
                      <a:r>
                        <a:rPr lang="en-US" altLang="zh-CN" sz="1000" b="0" u="none">
                          <a:latin typeface="仿宋_GB2312" panose="02010609030101010101" charset="-122"/>
                          <a:ea typeface="仿宋_GB2312" panose="02010609030101010101" charset="-122"/>
                          <a:cs typeface="仿宋_GB2312" panose="02010609030101010101" charset="-122"/>
                        </a:rPr>
                        <a:t>%</a:t>
                      </a:r>
                      <a:r>
                        <a:rPr lang="zh-CN" altLang="en-US" sz="1000" b="0" u="none">
                          <a:latin typeface="仿宋_GB2312" panose="02010609030101010101" charset="-122"/>
                          <a:ea typeface="仿宋_GB2312" panose="02010609030101010101" charset="-122"/>
                          <a:cs typeface="仿宋_GB2312" panose="02010609030101010101" charset="-122"/>
                        </a:rPr>
                        <a:t>；</a:t>
                      </a:r>
                      <a:r>
                        <a:rPr lang="en-US" altLang="zh-CN" sz="1000" b="0" u="none">
                          <a:latin typeface="仿宋_GB2312" panose="02010609030101010101" charset="-122"/>
                          <a:ea typeface="仿宋_GB2312" panose="02010609030101010101" charset="-122"/>
                          <a:cs typeface="仿宋_GB2312" panose="02010609030101010101" charset="-122"/>
                        </a:rPr>
                        <a:t>20000</a:t>
                      </a:r>
                      <a:r>
                        <a:rPr lang="zh-CN" altLang="en-US" sz="1000" b="0" u="none">
                          <a:latin typeface="仿宋_GB2312" panose="02010609030101010101" charset="-122"/>
                          <a:ea typeface="仿宋_GB2312" panose="02010609030101010101" charset="-122"/>
                          <a:cs typeface="仿宋_GB2312" panose="02010609030101010101" charset="-122"/>
                        </a:rPr>
                        <a:t>以上</a:t>
                      </a:r>
                      <a:r>
                        <a:rPr lang="en-US" altLang="zh-CN" sz="1000" b="0" u="none">
                          <a:latin typeface="仿宋_GB2312" panose="02010609030101010101" charset="-122"/>
                          <a:ea typeface="仿宋_GB2312" panose="02010609030101010101" charset="-122"/>
                          <a:cs typeface="仿宋_GB2312" panose="02010609030101010101" charset="-122"/>
                        </a:rPr>
                        <a:t>-50000</a:t>
                      </a:r>
                      <a:r>
                        <a:rPr lang="zh-CN" altLang="en-US" sz="1000" b="0" u="none">
                          <a:latin typeface="仿宋_GB2312" panose="02010609030101010101" charset="-122"/>
                          <a:ea typeface="仿宋_GB2312" panose="02010609030101010101" charset="-122"/>
                          <a:cs typeface="仿宋_GB2312" panose="02010609030101010101" charset="-122"/>
                        </a:rPr>
                        <a:t>元部分报销比例为</a:t>
                      </a:r>
                      <a:r>
                        <a:rPr lang="en-US" altLang="zh-CN" sz="1000" b="0" u="none">
                          <a:latin typeface="仿宋_GB2312" panose="02010609030101010101" charset="-122"/>
                          <a:ea typeface="仿宋_GB2312" panose="02010609030101010101" charset="-122"/>
                          <a:cs typeface="仿宋_GB2312" panose="02010609030101010101" charset="-122"/>
                        </a:rPr>
                        <a:t>90</a:t>
                      </a:r>
                      <a:r>
                        <a:rPr lang="en-US" altLang="zh-CN" sz="1000" b="0" u="none">
                          <a:latin typeface="仿宋_GB2312" panose="02010609030101010101" charset="-122"/>
                          <a:ea typeface="仿宋_GB2312" panose="02010609030101010101" charset="-122"/>
                          <a:cs typeface="仿宋_GB2312" panose="02010609030101010101" charset="-122"/>
                        </a:rPr>
                        <a:t>%</a:t>
                      </a:r>
                      <a:r>
                        <a:rPr lang="zh-CN" altLang="en-US" sz="1000" b="0" u="none">
                          <a:latin typeface="仿宋_GB2312" panose="02010609030101010101" charset="-122"/>
                          <a:ea typeface="仿宋_GB2312" panose="02010609030101010101" charset="-122"/>
                          <a:cs typeface="仿宋_GB2312" panose="02010609030101010101" charset="-122"/>
                        </a:rPr>
                        <a:t>；</a:t>
                      </a:r>
                      <a:r>
                        <a:rPr lang="en-US" altLang="zh-CN" sz="1000" b="0" u="none">
                          <a:latin typeface="仿宋_GB2312" panose="02010609030101010101" charset="-122"/>
                          <a:ea typeface="仿宋_GB2312" panose="02010609030101010101" charset="-122"/>
                          <a:cs typeface="仿宋_GB2312" panose="02010609030101010101" charset="-122"/>
                        </a:rPr>
                        <a:t>50000</a:t>
                      </a:r>
                      <a:r>
                        <a:rPr lang="zh-CN" altLang="en-US" sz="1000" b="0" u="none">
                          <a:latin typeface="仿宋_GB2312" panose="02010609030101010101" charset="-122"/>
                          <a:ea typeface="仿宋_GB2312" panose="02010609030101010101" charset="-122"/>
                          <a:cs typeface="仿宋_GB2312" panose="02010609030101010101" charset="-122"/>
                        </a:rPr>
                        <a:t>元以上部分报销比例为</a:t>
                      </a:r>
                      <a:r>
                        <a:rPr lang="en-US" altLang="zh-CN" sz="1000" b="0" u="none">
                          <a:latin typeface="仿宋_GB2312" panose="02010609030101010101" charset="-122"/>
                          <a:ea typeface="仿宋_GB2312" panose="02010609030101010101" charset="-122"/>
                          <a:cs typeface="仿宋_GB2312" panose="02010609030101010101" charset="-122"/>
                        </a:rPr>
                        <a:t>96%</a:t>
                      </a:r>
                      <a:r>
                        <a:rPr lang="zh-CN" altLang="en-US" sz="900" b="0" u="none">
                          <a:latin typeface="仿宋_GB2312" panose="02010609030101010101" charset="-122"/>
                          <a:ea typeface="仿宋_GB2312" panose="02010609030101010101" charset="-122"/>
                          <a:cs typeface="仿宋_GB2312" panose="02010609030101010101" charset="-122"/>
                        </a:rPr>
                        <a:t>。</a:t>
                      </a:r>
                      <a:endParaRPr lang="zh-CN" altLang="en-US" sz="900" b="0" u="none">
                        <a:latin typeface="仿宋_GB2312" panose="02010609030101010101" charset="-122"/>
                        <a:ea typeface="仿宋_GB2312" panose="02010609030101010101" charset="-122"/>
                        <a:cs typeface="仿宋_GB2312" panose="02010609030101010101" charset="-122"/>
                      </a:endParaRPr>
                    </a:p>
                    <a:p>
                      <a:pPr marL="0" indent="0" algn="ctr">
                        <a:buNone/>
                      </a:pPr>
                      <a:r>
                        <a:rPr lang="en-US" altLang="zh-CN" sz="900" b="0" u="none">
                          <a:latin typeface="仿宋_GB2312" panose="02010609030101010101" charset="-122"/>
                          <a:ea typeface="仿宋_GB2312" panose="02010609030101010101" charset="-122"/>
                        </a:rPr>
                        <a:t> </a:t>
                      </a:r>
                      <a:endParaRPr lang="en-US" altLang="zh-CN" sz="900" b="0" u="none">
                        <a:latin typeface="仿宋_GB2312" panose="02010609030101010101" charset="-122"/>
                        <a:ea typeface="仿宋_GB2312" panose="02010609030101010101" charset="-122"/>
                      </a:endParaRPr>
                    </a:p>
                    <a:p>
                      <a:pPr marL="0" indent="0" algn="ctr">
                        <a:buNone/>
                      </a:pPr>
                      <a:r>
                        <a:rPr lang="en-US" altLang="zh-CN" sz="900" b="0" u="none">
                          <a:latin typeface="仿宋_GB2312" panose="02010609030101010101" charset="-122"/>
                          <a:ea typeface="仿宋_GB2312" panose="02010609030101010101" charset="-122"/>
                        </a:rPr>
                        <a:t> </a:t>
                      </a:r>
                      <a:endParaRPr lang="en-US" altLang="zh-CN"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marL="0" indent="0" algn="l">
                        <a:buNone/>
                      </a:pPr>
                      <a:r>
                        <a:rPr lang="zh-CN" altLang="en-US" sz="1000" b="0" u="none">
                          <a:latin typeface="仿宋_GB2312" panose="02010609030101010101" charset="-122"/>
                          <a:ea typeface="仿宋_GB2312" panose="02010609030101010101" charset="-122"/>
                          <a:cs typeface="仿宋_GB2312" panose="02010609030101010101" charset="-122"/>
                        </a:rPr>
                        <a:t>基本医疗保险政策范围内报销后的剩余部分，实行级距式分段按比例报销。</a:t>
                      </a:r>
                      <a:endParaRPr lang="zh-CN" altLang="en-US" sz="1000" b="0" u="none">
                        <a:latin typeface="仿宋_GB2312" panose="02010609030101010101" charset="-122"/>
                        <a:ea typeface="仿宋_GB2312" panose="02010609030101010101" charset="-122"/>
                        <a:cs typeface="仿宋_GB2312" panose="02010609030101010101" charset="-122"/>
                      </a:endParaRPr>
                    </a:p>
                    <a:p>
                      <a:pPr marL="0" indent="0" algn="l">
                        <a:buNone/>
                      </a:pPr>
                      <a:r>
                        <a:rPr lang="zh-CN" altLang="en-US" sz="1000" b="0" u="none">
                          <a:latin typeface="仿宋_GB2312" panose="02010609030101010101" charset="-122"/>
                          <a:ea typeface="仿宋_GB2312" panose="02010609030101010101" charset="-122"/>
                          <a:cs typeface="仿宋_GB2312" panose="02010609030101010101" charset="-122"/>
                        </a:rPr>
                        <a:t>   </a:t>
                      </a:r>
                      <a:r>
                        <a:rPr lang="en-US" altLang="zh-CN" sz="1000" b="0" u="none">
                          <a:latin typeface="仿宋_GB2312" panose="02010609030101010101" charset="-122"/>
                          <a:ea typeface="仿宋_GB2312" panose="02010609030101010101" charset="-122"/>
                          <a:cs typeface="仿宋_GB2312" panose="02010609030101010101" charset="-122"/>
                        </a:rPr>
                        <a:t>0-10000</a:t>
                      </a:r>
                      <a:r>
                        <a:rPr lang="zh-CN" altLang="en-US" sz="1000" b="0" u="none">
                          <a:latin typeface="仿宋_GB2312" panose="02010609030101010101" charset="-122"/>
                          <a:ea typeface="仿宋_GB2312" panose="02010609030101010101" charset="-122"/>
                          <a:cs typeface="仿宋_GB2312" panose="02010609030101010101" charset="-122"/>
                        </a:rPr>
                        <a:t>元剩余部分报销比例为</a:t>
                      </a:r>
                      <a:r>
                        <a:rPr lang="en-US" altLang="zh-CN" sz="1000" b="0" u="none">
                          <a:latin typeface="仿宋_GB2312" panose="02010609030101010101" charset="-122"/>
                          <a:ea typeface="仿宋_GB2312" panose="02010609030101010101" charset="-122"/>
                          <a:cs typeface="仿宋_GB2312" panose="02010609030101010101" charset="-122"/>
                        </a:rPr>
                        <a:t>77%</a:t>
                      </a:r>
                      <a:r>
                        <a:rPr lang="zh-CN" altLang="en-US" sz="1000" b="0" u="none">
                          <a:latin typeface="仿宋_GB2312" panose="02010609030101010101" charset="-122"/>
                          <a:ea typeface="仿宋_GB2312" panose="02010609030101010101" charset="-122"/>
                          <a:cs typeface="仿宋_GB2312" panose="02010609030101010101" charset="-122"/>
                        </a:rPr>
                        <a:t>；</a:t>
                      </a:r>
                      <a:r>
                        <a:rPr lang="en-US" altLang="zh-CN" sz="1000" b="0" u="none">
                          <a:latin typeface="仿宋_GB2312" panose="02010609030101010101" charset="-122"/>
                          <a:ea typeface="仿宋_GB2312" panose="02010609030101010101" charset="-122"/>
                          <a:cs typeface="仿宋_GB2312" panose="02010609030101010101" charset="-122"/>
                        </a:rPr>
                        <a:t>10000</a:t>
                      </a:r>
                      <a:r>
                        <a:rPr lang="zh-CN" altLang="en-US" sz="1000" b="0" u="none">
                          <a:latin typeface="仿宋_GB2312" panose="02010609030101010101" charset="-122"/>
                          <a:ea typeface="仿宋_GB2312" panose="02010609030101010101" charset="-122"/>
                          <a:cs typeface="仿宋_GB2312" panose="02010609030101010101" charset="-122"/>
                        </a:rPr>
                        <a:t>以上</a:t>
                      </a:r>
                      <a:r>
                        <a:rPr lang="en-US" altLang="zh-CN" sz="1000" b="0" u="none">
                          <a:latin typeface="仿宋_GB2312" panose="02010609030101010101" charset="-122"/>
                          <a:ea typeface="仿宋_GB2312" panose="02010609030101010101" charset="-122"/>
                          <a:cs typeface="仿宋_GB2312" panose="02010609030101010101" charset="-122"/>
                        </a:rPr>
                        <a:t>-30000</a:t>
                      </a:r>
                      <a:r>
                        <a:rPr lang="zh-CN" altLang="en-US" sz="1000" b="0" u="none">
                          <a:latin typeface="仿宋_GB2312" panose="02010609030101010101" charset="-122"/>
                          <a:ea typeface="仿宋_GB2312" panose="02010609030101010101" charset="-122"/>
                          <a:cs typeface="仿宋_GB2312" panose="02010609030101010101" charset="-122"/>
                        </a:rPr>
                        <a:t>元剩余部分报销比例为</a:t>
                      </a:r>
                      <a:r>
                        <a:rPr lang="en-US" altLang="zh-CN" sz="1000" b="0" u="none">
                          <a:latin typeface="仿宋_GB2312" panose="02010609030101010101" charset="-122"/>
                          <a:ea typeface="仿宋_GB2312" panose="02010609030101010101" charset="-122"/>
                          <a:cs typeface="仿宋_GB2312" panose="02010609030101010101" charset="-122"/>
                        </a:rPr>
                        <a:t>80%</a:t>
                      </a:r>
                      <a:r>
                        <a:rPr lang="zh-CN" altLang="en-US" sz="1000" b="0" u="none">
                          <a:latin typeface="仿宋_GB2312" panose="02010609030101010101" charset="-122"/>
                          <a:ea typeface="仿宋_GB2312" panose="02010609030101010101" charset="-122"/>
                          <a:cs typeface="仿宋_GB2312" panose="02010609030101010101" charset="-122"/>
                        </a:rPr>
                        <a:t>；</a:t>
                      </a:r>
                      <a:r>
                        <a:rPr lang="en-US" altLang="zh-CN" sz="1000" b="0" u="none">
                          <a:latin typeface="仿宋_GB2312" panose="02010609030101010101" charset="-122"/>
                          <a:ea typeface="仿宋_GB2312" panose="02010609030101010101" charset="-122"/>
                          <a:cs typeface="仿宋_GB2312" panose="02010609030101010101" charset="-122"/>
                        </a:rPr>
                        <a:t>30000</a:t>
                      </a:r>
                      <a:r>
                        <a:rPr lang="zh-CN" altLang="en-US" sz="1000" b="0" u="none">
                          <a:latin typeface="仿宋_GB2312" panose="02010609030101010101" charset="-122"/>
                          <a:ea typeface="仿宋_GB2312" panose="02010609030101010101" charset="-122"/>
                          <a:cs typeface="仿宋_GB2312" panose="02010609030101010101" charset="-122"/>
                        </a:rPr>
                        <a:t>以上</a:t>
                      </a:r>
                      <a:r>
                        <a:rPr lang="en-US" altLang="zh-CN" sz="1000" b="0" u="none">
                          <a:latin typeface="仿宋_GB2312" panose="02010609030101010101" charset="-122"/>
                          <a:ea typeface="仿宋_GB2312" panose="02010609030101010101" charset="-122"/>
                          <a:cs typeface="仿宋_GB2312" panose="02010609030101010101" charset="-122"/>
                        </a:rPr>
                        <a:t>-50000</a:t>
                      </a:r>
                      <a:r>
                        <a:rPr lang="zh-CN" altLang="en-US" sz="1000" b="0" u="none">
                          <a:latin typeface="仿宋_GB2312" panose="02010609030101010101" charset="-122"/>
                          <a:ea typeface="仿宋_GB2312" panose="02010609030101010101" charset="-122"/>
                          <a:cs typeface="仿宋_GB2312" panose="02010609030101010101" charset="-122"/>
                        </a:rPr>
                        <a:t>元剩余部分报销比例为</a:t>
                      </a:r>
                      <a:r>
                        <a:rPr lang="en-US" altLang="zh-CN" sz="1000" b="0" u="none">
                          <a:latin typeface="仿宋_GB2312" panose="02010609030101010101" charset="-122"/>
                          <a:ea typeface="仿宋_GB2312" panose="02010609030101010101" charset="-122"/>
                          <a:cs typeface="仿宋_GB2312" panose="02010609030101010101" charset="-122"/>
                        </a:rPr>
                        <a:t>85%</a:t>
                      </a:r>
                      <a:r>
                        <a:rPr lang="zh-CN" altLang="en-US" sz="1000" b="0" u="none">
                          <a:latin typeface="仿宋_GB2312" panose="02010609030101010101" charset="-122"/>
                          <a:ea typeface="仿宋_GB2312" panose="02010609030101010101" charset="-122"/>
                          <a:cs typeface="仿宋_GB2312" panose="02010609030101010101" charset="-122"/>
                        </a:rPr>
                        <a:t>；</a:t>
                      </a:r>
                      <a:r>
                        <a:rPr lang="en-US" altLang="zh-CN" sz="1000" b="0" u="none">
                          <a:latin typeface="仿宋_GB2312" panose="02010609030101010101" charset="-122"/>
                          <a:ea typeface="仿宋_GB2312" panose="02010609030101010101" charset="-122"/>
                          <a:cs typeface="仿宋_GB2312" panose="02010609030101010101" charset="-122"/>
                        </a:rPr>
                        <a:t>50000</a:t>
                      </a:r>
                      <a:r>
                        <a:rPr lang="zh-CN" altLang="en-US" sz="1000" b="0" u="none">
                          <a:latin typeface="仿宋_GB2312" panose="02010609030101010101" charset="-122"/>
                          <a:ea typeface="仿宋_GB2312" panose="02010609030101010101" charset="-122"/>
                          <a:cs typeface="仿宋_GB2312" panose="02010609030101010101" charset="-122"/>
                        </a:rPr>
                        <a:t>元以上剩余部分报销比例为</a:t>
                      </a:r>
                      <a:r>
                        <a:rPr lang="en-US" altLang="zh-CN" sz="1000" b="0" u="none">
                          <a:latin typeface="仿宋_GB2312" panose="02010609030101010101" charset="-122"/>
                          <a:ea typeface="仿宋_GB2312" panose="02010609030101010101" charset="-122"/>
                          <a:cs typeface="仿宋_GB2312" panose="02010609030101010101" charset="-122"/>
                        </a:rPr>
                        <a:t>90%</a:t>
                      </a:r>
                      <a:r>
                        <a:rPr lang="zh-CN" altLang="en-US" sz="1000" b="0" u="none">
                          <a:latin typeface="仿宋_GB2312" panose="02010609030101010101" charset="-122"/>
                          <a:ea typeface="仿宋_GB2312" panose="02010609030101010101" charset="-122"/>
                          <a:cs typeface="仿宋_GB2312" panose="02010609030101010101" charset="-122"/>
                        </a:rPr>
                        <a:t>。</a:t>
                      </a:r>
                      <a:endParaRPr lang="zh-CN" altLang="en-US" sz="1000" b="0" u="none">
                        <a:latin typeface="仿宋_GB2312" panose="02010609030101010101" charset="-122"/>
                        <a:ea typeface="仿宋_GB2312" panose="02010609030101010101" charset="-122"/>
                        <a:cs typeface="仿宋_GB2312" panose="02010609030101010101" charset="-122"/>
                      </a:endParaRPr>
                    </a:p>
                    <a:p>
                      <a:pPr marL="0" indent="0" algn="l">
                        <a:buNone/>
                      </a:pPr>
                      <a:r>
                        <a:rPr lang="en-US" altLang="zh-CN" sz="1000" b="0" u="none">
                          <a:latin typeface="仿宋_GB2312" panose="02010609030101010101" charset="-122"/>
                          <a:ea typeface="仿宋_GB2312" panose="02010609030101010101" charset="-122"/>
                          <a:cs typeface="仿宋_GB2312" panose="02010609030101010101" charset="-122"/>
                        </a:rPr>
                        <a:t>  </a:t>
                      </a:r>
                      <a:r>
                        <a:rPr lang="en-US" altLang="zh-CN" sz="1000" b="0" u="none">
                          <a:latin typeface="仿宋_GB2312" panose="02010609030101010101" charset="-122"/>
                          <a:ea typeface="仿宋_GB2312" panose="02010609030101010101" charset="-122"/>
                        </a:rPr>
                        <a:t> </a:t>
                      </a:r>
                      <a:endParaRPr lang="en-US" altLang="zh-CN" sz="1000" b="0" u="none">
                        <a:latin typeface="仿宋_GB2312" panose="02010609030101010101" charset="-122"/>
                        <a:ea typeface="仿宋_GB2312" panose="02010609030101010101" charset="-122"/>
                      </a:endParaRPr>
                    </a:p>
                    <a:p>
                      <a:pPr marL="0" indent="0" algn="ctr">
                        <a:buNone/>
                      </a:pPr>
                      <a:r>
                        <a:rPr lang="en-US" altLang="zh-CN" sz="900" b="0" u="none">
                          <a:latin typeface="仿宋_GB2312" panose="02010609030101010101" charset="-122"/>
                          <a:ea typeface="仿宋_GB2312" panose="02010609030101010101" charset="-122"/>
                        </a:rPr>
                        <a:t> </a:t>
                      </a:r>
                      <a:endParaRPr lang="en-US" altLang="zh-CN"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p>
                      <a:pPr marL="0" indent="0" algn="ctr">
                        <a:buNone/>
                      </a:pPr>
                      <a:r>
                        <a:rPr lang="zh-CN" altLang="en-US" sz="1000" b="0" u="none">
                          <a:latin typeface="仿宋_GB2312" panose="02010609030101010101" charset="-122"/>
                          <a:ea typeface="仿宋_GB2312" panose="02010609030101010101" charset="-122"/>
                          <a:cs typeface="仿宋_GB2312" panose="02010609030101010101" charset="-122"/>
                        </a:rPr>
                        <a:t>符合重特大疾病医疗保险药品目录支付条件的医疗费用，由大病医疗互助补充保险资金按</a:t>
                      </a:r>
                      <a:r>
                        <a:rPr lang="en-US" altLang="zh-CN" sz="1000" b="0" u="none">
                          <a:latin typeface="仿宋_GB2312" panose="02010609030101010101" charset="-122"/>
                          <a:ea typeface="仿宋_GB2312" panose="02010609030101010101" charset="-122"/>
                          <a:cs typeface="仿宋_GB2312" panose="02010609030101010101" charset="-122"/>
                        </a:rPr>
                        <a:t>70%</a:t>
                      </a:r>
                      <a:r>
                        <a:rPr lang="zh-CN" altLang="en-US" sz="1000" b="0" u="none">
                          <a:latin typeface="仿宋_GB2312" panose="02010609030101010101" charset="-122"/>
                          <a:ea typeface="仿宋_GB2312" panose="02010609030101010101" charset="-122"/>
                          <a:cs typeface="仿宋_GB2312" panose="02010609030101010101" charset="-122"/>
                        </a:rPr>
                        <a:t>的标准支付。</a:t>
                      </a:r>
                      <a:endParaRPr lang="zh-CN" altLang="en-US" sz="1000" b="0" u="none">
                        <a:latin typeface="仿宋_GB2312" panose="02010609030101010101" charset="-122"/>
                        <a:ea typeface="仿宋_GB2312" panose="02010609030101010101" charset="-122"/>
                        <a:cs typeface="仿宋_GB2312" panose="02010609030101010101" charset="-122"/>
                      </a:endParaRPr>
                    </a:p>
                    <a:p>
                      <a:pPr marL="0" indent="0" algn="ctr">
                        <a:buNone/>
                      </a:pPr>
                      <a:r>
                        <a:rPr lang="en-US" altLang="zh-CN" sz="900" b="0" u="none">
                          <a:latin typeface="仿宋_GB2312" panose="02010609030101010101" charset="-122"/>
                          <a:ea typeface="仿宋_GB2312" panose="02010609030101010101" charset="-122"/>
                        </a:rPr>
                        <a:t> </a:t>
                      </a:r>
                      <a:endParaRPr lang="en-US" altLang="zh-CN" sz="900" b="0" u="none">
                        <a:latin typeface="仿宋_GB2312" panose="02010609030101010101" charset="-122"/>
                        <a:ea typeface="仿宋_GB2312" panose="02010609030101010101" charset="-122"/>
                      </a:endParaRPr>
                    </a:p>
                    <a:p>
                      <a:pPr marL="0" indent="0" algn="ctr">
                        <a:buNone/>
                      </a:pPr>
                      <a:r>
                        <a:rPr lang="en-US" altLang="zh-CN" sz="900" b="0" u="none">
                          <a:latin typeface="仿宋_GB2312" panose="02010609030101010101" charset="-122"/>
                          <a:ea typeface="仿宋_GB2312" panose="02010609030101010101" charset="-122"/>
                        </a:rPr>
                        <a:t> </a:t>
                      </a:r>
                      <a:endParaRPr lang="en-US" altLang="zh-CN"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9150">
                <a:tc vMerge="1">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成年低档</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altLang="zh-CN" sz="900" b="0" u="none">
                          <a:latin typeface="仿宋_GB2312" panose="02010609030101010101" charset="-122"/>
                          <a:ea typeface="仿宋_GB2312" panose="02010609030101010101" charset="-122"/>
                          <a:cs typeface="仿宋_GB2312" panose="02010609030101010101" charset="-122"/>
                        </a:rPr>
                        <a:t>  </a:t>
                      </a:r>
                      <a:r>
                        <a:rPr lang="zh-CN" altLang="en-US" sz="900" b="0" u="none">
                          <a:latin typeface="仿宋_GB2312" panose="02010609030101010101" charset="-122"/>
                          <a:ea typeface="仿宋_GB2312" panose="02010609030101010101" charset="-122"/>
                          <a:cs typeface="仿宋_GB2312" panose="02010609030101010101" charset="-122"/>
                        </a:rPr>
                        <a:t>乡镇卫生院和社区卫生服务中心</a:t>
                      </a:r>
                      <a:r>
                        <a:rPr lang="en-US" altLang="zh-CN" sz="900" b="0" u="none">
                          <a:latin typeface="仿宋_GB2312" panose="02010609030101010101" charset="-122"/>
                          <a:ea typeface="仿宋_GB2312" panose="02010609030101010101" charset="-122"/>
                          <a:cs typeface="仿宋_GB2312" panose="02010609030101010101" charset="-122"/>
                        </a:rPr>
                        <a:t>95%</a:t>
                      </a:r>
                      <a:r>
                        <a:rPr lang="zh-CN" altLang="en-US" sz="900" b="0" u="none">
                          <a:latin typeface="仿宋_GB2312" panose="02010609030101010101" charset="-122"/>
                          <a:ea typeface="仿宋_GB2312" panose="02010609030101010101" charset="-122"/>
                          <a:cs typeface="仿宋_GB2312" panose="02010609030101010101" charset="-122"/>
                        </a:rPr>
                        <a:t>，一级医院</a:t>
                      </a:r>
                      <a:r>
                        <a:rPr lang="en-US" altLang="zh-CN" sz="900" b="0" u="none">
                          <a:latin typeface="仿宋_GB2312" panose="02010609030101010101" charset="-122"/>
                          <a:ea typeface="仿宋_GB2312" panose="02010609030101010101" charset="-122"/>
                          <a:cs typeface="仿宋_GB2312" panose="02010609030101010101" charset="-122"/>
                        </a:rPr>
                        <a:t>85%</a:t>
                      </a:r>
                      <a:r>
                        <a:rPr lang="zh-CN" altLang="en-US" sz="900" b="0" u="none">
                          <a:latin typeface="仿宋_GB2312" panose="02010609030101010101" charset="-122"/>
                          <a:ea typeface="仿宋_GB2312" panose="02010609030101010101" charset="-122"/>
                          <a:cs typeface="仿宋_GB2312" panose="02010609030101010101" charset="-122"/>
                        </a:rPr>
                        <a:t>；二级医院</a:t>
                      </a:r>
                      <a:r>
                        <a:rPr lang="en-US" altLang="zh-CN" sz="900" b="0" u="none">
                          <a:latin typeface="仿宋_GB2312" panose="02010609030101010101" charset="-122"/>
                          <a:ea typeface="仿宋_GB2312" panose="02010609030101010101" charset="-122"/>
                          <a:cs typeface="仿宋_GB2312" panose="02010609030101010101" charset="-122"/>
                        </a:rPr>
                        <a:t>75%</a:t>
                      </a:r>
                      <a:r>
                        <a:rPr lang="zh-CN" altLang="en-US" sz="900" b="0" u="none">
                          <a:latin typeface="仿宋_GB2312" panose="02010609030101010101" charset="-122"/>
                          <a:ea typeface="仿宋_GB2312" panose="02010609030101010101" charset="-122"/>
                          <a:cs typeface="仿宋_GB2312" panose="02010609030101010101" charset="-122"/>
                        </a:rPr>
                        <a:t>；三级医院</a:t>
                      </a:r>
                      <a:r>
                        <a:rPr lang="en-US" altLang="zh-CN" sz="900" b="0" u="none">
                          <a:latin typeface="仿宋_GB2312" panose="02010609030101010101" charset="-122"/>
                          <a:ea typeface="仿宋_GB2312" panose="02010609030101010101" charset="-122"/>
                          <a:cs typeface="仿宋_GB2312" panose="02010609030101010101" charset="-122"/>
                        </a:rPr>
                        <a:t>68</a:t>
                      </a:r>
                      <a:r>
                        <a:rPr lang="en-US" altLang="zh-CN" sz="900" b="0" u="none">
                          <a:latin typeface="仿宋_GB2312" panose="02010609030101010101" charset="-122"/>
                          <a:ea typeface="仿宋_GB2312" panose="02010609030101010101" charset="-122"/>
                          <a:cs typeface="仿宋_GB2312" panose="02010609030101010101" charset="-122"/>
                        </a:rPr>
                        <a:t>%</a:t>
                      </a:r>
                      <a:r>
                        <a:rPr lang="zh-CN" altLang="en-US" sz="900" b="0" u="none">
                          <a:latin typeface="仿宋_GB2312" panose="02010609030101010101" charset="-122"/>
                          <a:ea typeface="仿宋_GB2312" panose="02010609030101010101" charset="-122"/>
                          <a:cs typeface="仿宋_GB2312" panose="02010609030101010101" charset="-122"/>
                        </a:rPr>
                        <a:t>。</a:t>
                      </a:r>
                      <a:endParaRPr lang="zh-CN" altLang="en-US" sz="900" b="0" u="none">
                        <a:latin typeface="仿宋_GB2312" panose="02010609030101010101" charset="-122"/>
                        <a:ea typeface="仿宋_GB2312" panose="02010609030101010101"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93725">
                <a:tc vMerge="1">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学生儿童档</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marL="0" indent="0" algn="ctr">
                        <a:buNone/>
                      </a:pPr>
                      <a:r>
                        <a:rPr lang="en-US" altLang="zh-CN" sz="900" b="0" u="none">
                          <a:latin typeface="仿宋_GB2312" panose="02010609030101010101" charset="-122"/>
                          <a:ea typeface="仿宋_GB2312" panose="02010609030101010101" charset="-122"/>
                          <a:cs typeface="仿宋_GB2312" panose="02010609030101010101" charset="-122"/>
                        </a:rPr>
                        <a:t>  </a:t>
                      </a:r>
                      <a:r>
                        <a:rPr lang="zh-CN" altLang="en-US" sz="900" b="0" u="none">
                          <a:latin typeface="仿宋_GB2312" panose="02010609030101010101" charset="-122"/>
                          <a:ea typeface="仿宋_GB2312" panose="02010609030101010101" charset="-122"/>
                          <a:cs typeface="仿宋_GB2312" panose="02010609030101010101" charset="-122"/>
                        </a:rPr>
                        <a:t>乡镇卫生院和社区卫生服务中心</a:t>
                      </a:r>
                      <a:r>
                        <a:rPr lang="en-US" altLang="zh-CN" sz="900" b="0" u="none">
                          <a:latin typeface="仿宋_GB2312" panose="02010609030101010101" charset="-122"/>
                          <a:ea typeface="仿宋_GB2312" panose="02010609030101010101" charset="-122"/>
                          <a:cs typeface="仿宋_GB2312" panose="02010609030101010101" charset="-122"/>
                        </a:rPr>
                        <a:t>95%</a:t>
                      </a:r>
                      <a:r>
                        <a:rPr lang="zh-CN" altLang="en-US" sz="900" b="0" u="none">
                          <a:latin typeface="仿宋_GB2312" panose="02010609030101010101" charset="-122"/>
                          <a:ea typeface="仿宋_GB2312" panose="02010609030101010101" charset="-122"/>
                          <a:cs typeface="仿宋_GB2312" panose="02010609030101010101" charset="-122"/>
                        </a:rPr>
                        <a:t>，一级医院</a:t>
                      </a:r>
                      <a:r>
                        <a:rPr lang="en-US" altLang="zh-CN" sz="900" b="0" u="none">
                          <a:latin typeface="仿宋_GB2312" panose="02010609030101010101" charset="-122"/>
                          <a:ea typeface="仿宋_GB2312" panose="02010609030101010101" charset="-122"/>
                          <a:cs typeface="仿宋_GB2312" panose="02010609030101010101" charset="-122"/>
                        </a:rPr>
                        <a:t>85%</a:t>
                      </a:r>
                      <a:r>
                        <a:rPr lang="zh-CN" altLang="en-US" sz="900" b="0" u="none">
                          <a:latin typeface="仿宋_GB2312" panose="02010609030101010101" charset="-122"/>
                          <a:ea typeface="仿宋_GB2312" panose="02010609030101010101" charset="-122"/>
                          <a:cs typeface="仿宋_GB2312" panose="02010609030101010101" charset="-122"/>
                        </a:rPr>
                        <a:t>；二级医院</a:t>
                      </a:r>
                      <a:r>
                        <a:rPr lang="en-US" altLang="zh-CN" sz="900" b="0" u="none">
                          <a:latin typeface="仿宋_GB2312" panose="02010609030101010101" charset="-122"/>
                          <a:ea typeface="仿宋_GB2312" panose="02010609030101010101" charset="-122"/>
                          <a:cs typeface="仿宋_GB2312" panose="02010609030101010101" charset="-122"/>
                        </a:rPr>
                        <a:t>75%</a:t>
                      </a:r>
                      <a:r>
                        <a:rPr lang="zh-CN" altLang="en-US" sz="900" b="0" u="none">
                          <a:latin typeface="仿宋_GB2312" panose="02010609030101010101" charset="-122"/>
                          <a:ea typeface="仿宋_GB2312" panose="02010609030101010101" charset="-122"/>
                          <a:cs typeface="仿宋_GB2312" panose="02010609030101010101" charset="-122"/>
                        </a:rPr>
                        <a:t>；</a:t>
                      </a:r>
                      <a:r>
                        <a:rPr lang="zh-CN" altLang="en-US" sz="900" b="1" u="none">
                          <a:latin typeface="华文中宋" pitchFamily="2" charset="-122"/>
                          <a:ea typeface="华文中宋" pitchFamily="2" charset="-122"/>
                          <a:cs typeface="仿宋_GB2312" panose="02010609030101010101" charset="-122"/>
                        </a:rPr>
                        <a:t>三级医院</a:t>
                      </a:r>
                      <a:r>
                        <a:rPr lang="en-US" altLang="zh-CN" sz="900" b="1" u="none">
                          <a:latin typeface="华文中宋" pitchFamily="2" charset="-122"/>
                          <a:ea typeface="华文中宋" pitchFamily="2" charset="-122"/>
                          <a:cs typeface="仿宋_GB2312" panose="02010609030101010101" charset="-122"/>
                        </a:rPr>
                        <a:t>60</a:t>
                      </a:r>
                      <a:r>
                        <a:rPr lang="en-US" altLang="zh-CN" sz="900" b="1" u="none">
                          <a:latin typeface="华文中宋" pitchFamily="2" charset="-122"/>
                          <a:ea typeface="华文中宋" pitchFamily="2" charset="-122"/>
                          <a:cs typeface="仿宋_GB2312" panose="02010609030101010101" charset="-122"/>
                        </a:rPr>
                        <a:t>%</a:t>
                      </a:r>
                      <a:r>
                        <a:rPr lang="zh-CN" altLang="en-US" sz="900" b="1" u="none">
                          <a:latin typeface="华文中宋" pitchFamily="2" charset="-122"/>
                          <a:ea typeface="华文中宋" pitchFamily="2" charset="-122"/>
                          <a:cs typeface="仿宋_GB2312" panose="02010609030101010101" charset="-122"/>
                        </a:rPr>
                        <a:t>。</a:t>
                      </a:r>
                      <a:endParaRPr lang="zh-CN" altLang="en-US" sz="900" b="1" u="none">
                        <a:latin typeface="华文中宋" pitchFamily="2" charset="-122"/>
                        <a:ea typeface="华文中宋" pitchFamily="2" charset="-122"/>
                        <a:cs typeface="仿宋_GB2312" panose="02010609030101010101" charset="-122"/>
                      </a:endParaRPr>
                    </a:p>
                  </a:txBody>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marL="0" marR="0" marT="0" marB="1" vert="horz" anchor="ctr">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92430">
                <a:tc gridSpan="2">
                  <a:txBody>
                    <a:bodyPr/>
                    <a:p>
                      <a:pPr marL="0" indent="0" algn="ctr">
                        <a:buNone/>
                      </a:pPr>
                      <a:r>
                        <a:rPr lang="zh-CN" altLang="en-US" sz="900" b="0" u="none">
                          <a:latin typeface="黑体" panose="02010609060101010101" charset="-122"/>
                          <a:ea typeface="黑体" panose="02010609060101010101" charset="-122"/>
                          <a:cs typeface="黑体" panose="02010609060101010101" charset="-122"/>
                        </a:rPr>
                        <a:t>报销序列</a:t>
                      </a:r>
                      <a:endParaRPr lang="zh-CN" altLang="en-US" sz="900" b="0" u="none">
                        <a:latin typeface="黑体" panose="02010609060101010101" charset="-122"/>
                        <a:ea typeface="黑体" panose="02010609060101010101" charset="-122"/>
                        <a:cs typeface="黑体" panose="02010609060101010101" charset="-122"/>
                      </a:endParaRPr>
                    </a:p>
                  </a:txBody>
                  <a:tcPr marL="0" marR="0" marT="0" marB="1"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4">
                  <a:txBody>
                    <a:bodyPr/>
                    <a:p>
                      <a:pPr marL="0" indent="0" algn="ctr">
                        <a:buNone/>
                      </a:pPr>
                      <a:r>
                        <a:rPr lang="zh-CN" altLang="en-US" sz="1200" b="0" u="none">
                          <a:solidFill>
                            <a:srgbClr val="FF0000"/>
                          </a:solidFill>
                          <a:latin typeface="仿宋_GB2312" panose="02010609030101010101" charset="-122"/>
                          <a:ea typeface="仿宋_GB2312" panose="02010609030101010101" charset="-122"/>
                          <a:cs typeface="仿宋_GB2312" panose="02010609030101010101" charset="-122"/>
                        </a:rPr>
                        <a:t>先基本医疗保险，后城乡居民大病保险，再大病医疗互助补充保险，</a:t>
                      </a:r>
                      <a:endParaRPr lang="zh-CN" altLang="en-US" sz="1200" b="0" u="none">
                        <a:solidFill>
                          <a:srgbClr val="FF0000"/>
                        </a:solidFill>
                        <a:latin typeface="仿宋_GB2312" panose="02010609030101010101" charset="-122"/>
                        <a:ea typeface="仿宋_GB2312" panose="02010609030101010101" charset="-122"/>
                        <a:cs typeface="仿宋_GB2312" panose="02010609030101010101" charset="-122"/>
                      </a:endParaRPr>
                    </a:p>
                    <a:p>
                      <a:pPr marL="0" indent="0" algn="ctr">
                        <a:buNone/>
                      </a:pPr>
                      <a:r>
                        <a:rPr lang="zh-CN" altLang="en-US" sz="1200" b="0" u="none">
                          <a:solidFill>
                            <a:srgbClr val="FF0000"/>
                          </a:solidFill>
                          <a:latin typeface="仿宋_GB2312" panose="02010609030101010101" charset="-122"/>
                          <a:ea typeface="仿宋_GB2312" panose="02010609030101010101" charset="-122"/>
                          <a:cs typeface="仿宋_GB2312" panose="02010609030101010101" charset="-122"/>
                        </a:rPr>
                        <a:t>报销费用和民政救助费用的总额不得超过实际发生的住院医疗费用。</a:t>
                      </a:r>
                      <a:endParaRPr lang="zh-CN" altLang="en-US" sz="1200" b="0" u="none">
                        <a:solidFill>
                          <a:srgbClr val="FF0000"/>
                        </a:solidFill>
                        <a:latin typeface="仿宋_GB2312" panose="02010609030101010101" charset="-122"/>
                        <a:ea typeface="仿宋_GB2312" panose="02010609030101010101" charset="-122"/>
                        <a:cs typeface="仿宋_GB2312" panose="02010609030101010101" charset="-122"/>
                      </a:endParaRPr>
                    </a:p>
                  </a:txBody>
                  <a:tcPr marL="0" marR="0" marT="0" marB="1" vert="horz" anchor="ctr">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43255" y="655320"/>
            <a:ext cx="7666355" cy="4240530"/>
          </a:xfrm>
          <a:prstGeom prst="rect">
            <a:avLst/>
          </a:prstGeom>
          <a:noFill/>
        </p:spPr>
        <p:txBody>
          <a:bodyPr wrap="square" rtlCol="0">
            <a:spAutoFit/>
          </a:bodyPr>
          <a:p>
            <a:r>
              <a:rPr lang="zh-CN" altLang="en-US">
                <a:ln w="10160">
                  <a:solidFill>
                    <a:schemeClr val="accent5"/>
                  </a:solidFill>
                  <a:prstDash val="solid"/>
                </a:ln>
                <a:solidFill>
                  <a:srgbClr val="FFFFFF"/>
                </a:solidFill>
                <a:effectLst>
                  <a:outerShdw blurRad="38100" dist="22860" dir="5400000" algn="tl" rotWithShape="0">
                    <a:srgbClr val="000000">
                      <a:alpha val="30000"/>
                    </a:srgbClr>
                  </a:outerShdw>
                </a:effectLst>
              </a:rPr>
              <a:t>门诊待遇</a:t>
            </a:r>
            <a:endParaRPr lang="zh-CN" altLang="en-US"/>
          </a:p>
          <a:p>
            <a:pPr eaLnBrk="1" hangingPunct="1">
              <a:lnSpc>
                <a:spcPct val="80000"/>
              </a:lnSpc>
            </a:pPr>
            <a:endParaRPr lang="zh-CN" altLang="en-US" b="1" dirty="0">
              <a:solidFill>
                <a:schemeClr val="hlink"/>
              </a:solidFill>
              <a:sym typeface="+mn-ea"/>
            </a:endParaRPr>
          </a:p>
          <a:p>
            <a:pPr eaLnBrk="1" hangingPunct="1">
              <a:lnSpc>
                <a:spcPct val="80000"/>
              </a:lnSpc>
            </a:pPr>
            <a:r>
              <a:rPr lang="zh-CN" altLang="en-US" b="1" dirty="0">
                <a:solidFill>
                  <a:schemeClr val="hlink"/>
                </a:solidFill>
                <a:sym typeface="+mn-ea"/>
              </a:rPr>
              <a:t>（一）犬伤门诊</a:t>
            </a:r>
            <a:endParaRPr lang="zh-CN" altLang="en-US" b="1" dirty="0">
              <a:solidFill>
                <a:schemeClr val="hlink"/>
              </a:solidFill>
            </a:endParaRPr>
          </a:p>
          <a:p>
            <a:pPr eaLnBrk="1" hangingPunct="1">
              <a:lnSpc>
                <a:spcPct val="80000"/>
              </a:lnSpc>
            </a:pPr>
            <a:endParaRPr lang="zh-CN" altLang="en-US" b="1" dirty="0">
              <a:solidFill>
                <a:schemeClr val="hlink"/>
              </a:solidFill>
            </a:endParaRPr>
          </a:p>
          <a:p>
            <a:pPr eaLnBrk="1" hangingPunct="1">
              <a:lnSpc>
                <a:spcPct val="80000"/>
              </a:lnSpc>
              <a:buNone/>
            </a:pPr>
            <a:r>
              <a:rPr lang="zh-CN" altLang="en-US" dirty="0">
                <a:sym typeface="+mn-ea"/>
              </a:rPr>
              <a:t>   在待遇享受起始时间且在犬伤处置医疗机构发生的伤口处理、注射</a:t>
            </a:r>
            <a:endParaRPr lang="zh-CN" altLang="en-US" dirty="0"/>
          </a:p>
          <a:p>
            <a:pPr eaLnBrk="1" hangingPunct="1">
              <a:lnSpc>
                <a:spcPct val="80000"/>
              </a:lnSpc>
              <a:buNone/>
            </a:pPr>
            <a:r>
              <a:rPr lang="zh-CN" altLang="en-US" dirty="0">
                <a:sym typeface="+mn-ea"/>
              </a:rPr>
              <a:t>   人用狂犬疫苗（含疫苗费）的门诊医疗费用，每人次报销不超过</a:t>
            </a:r>
            <a:r>
              <a:rPr lang="en-US" altLang="zh-CN" dirty="0">
                <a:sym typeface="+mn-ea"/>
              </a:rPr>
              <a:t>200</a:t>
            </a:r>
            <a:r>
              <a:rPr lang="zh-CN" altLang="en-US" dirty="0">
                <a:sym typeface="+mn-ea"/>
              </a:rPr>
              <a:t>元。</a:t>
            </a:r>
            <a:endParaRPr lang="zh-CN" altLang="en-US" dirty="0"/>
          </a:p>
          <a:p>
            <a:pPr eaLnBrk="1" hangingPunct="1">
              <a:lnSpc>
                <a:spcPct val="80000"/>
              </a:lnSpc>
              <a:buNone/>
            </a:pPr>
            <a:endParaRPr lang="zh-CN" altLang="en-US" dirty="0"/>
          </a:p>
          <a:p>
            <a:pPr eaLnBrk="1" hangingPunct="1">
              <a:lnSpc>
                <a:spcPct val="80000"/>
              </a:lnSpc>
            </a:pPr>
            <a:r>
              <a:rPr lang="zh-CN" altLang="en-US" b="1" dirty="0" smtClean="0">
                <a:solidFill>
                  <a:schemeClr val="hlink"/>
                </a:solidFill>
                <a:sym typeface="+mn-ea"/>
              </a:rPr>
              <a:t>（二）门诊统筹</a:t>
            </a:r>
            <a:endParaRPr lang="zh-CN" altLang="en-US" b="1" dirty="0">
              <a:solidFill>
                <a:schemeClr val="hlink"/>
              </a:solidFill>
            </a:endParaRPr>
          </a:p>
          <a:p>
            <a:pPr eaLnBrk="1" hangingPunct="1">
              <a:lnSpc>
                <a:spcPct val="80000"/>
              </a:lnSpc>
            </a:pPr>
            <a:endParaRPr lang="zh-CN" altLang="en-US" b="1" dirty="0">
              <a:solidFill>
                <a:schemeClr val="hlink"/>
              </a:solidFill>
            </a:endParaRPr>
          </a:p>
          <a:p>
            <a:pPr eaLnBrk="1" hangingPunct="1">
              <a:lnSpc>
                <a:spcPct val="80000"/>
              </a:lnSpc>
              <a:buNone/>
            </a:pPr>
            <a:r>
              <a:rPr lang="en-US" altLang="zh-CN" dirty="0">
                <a:sym typeface="+mn-ea"/>
              </a:rPr>
              <a:t>   </a:t>
            </a:r>
            <a:r>
              <a:rPr lang="zh-CN" altLang="en-US" dirty="0">
                <a:sym typeface="+mn-ea"/>
              </a:rPr>
              <a:t>在门诊统筹定点医疗机构发生的符合报销范围的门诊医疗费用，报销比例为</a:t>
            </a:r>
            <a:r>
              <a:rPr lang="en-US" altLang="zh-CN" dirty="0">
                <a:sym typeface="+mn-ea"/>
              </a:rPr>
              <a:t>60%</a:t>
            </a:r>
            <a:r>
              <a:rPr lang="zh-CN" altLang="en-US" dirty="0">
                <a:sym typeface="+mn-ea"/>
              </a:rPr>
              <a:t>，一个自然年度内累计最多可报销</a:t>
            </a:r>
            <a:r>
              <a:rPr lang="en-US" altLang="zh-CN" dirty="0">
                <a:sym typeface="+mn-ea"/>
              </a:rPr>
              <a:t>200</a:t>
            </a:r>
            <a:r>
              <a:rPr lang="zh-CN" altLang="en-US" dirty="0">
                <a:sym typeface="+mn-ea"/>
              </a:rPr>
              <a:t>元。</a:t>
            </a:r>
            <a:endParaRPr lang="zh-CN" altLang="en-US" dirty="0"/>
          </a:p>
          <a:p>
            <a:pPr eaLnBrk="1" hangingPunct="1">
              <a:lnSpc>
                <a:spcPct val="80000"/>
              </a:lnSpc>
              <a:buNone/>
            </a:pPr>
            <a:endParaRPr lang="zh-CN" altLang="en-US" dirty="0"/>
          </a:p>
          <a:p>
            <a:pPr eaLnBrk="1" hangingPunct="1">
              <a:lnSpc>
                <a:spcPct val="80000"/>
              </a:lnSpc>
            </a:pPr>
            <a:r>
              <a:rPr lang="zh-CN" altLang="en-US" b="1" dirty="0">
                <a:solidFill>
                  <a:schemeClr val="hlink"/>
                </a:solidFill>
                <a:sym typeface="+mn-ea"/>
              </a:rPr>
              <a:t>（三）门诊特殊疾病</a:t>
            </a:r>
            <a:endParaRPr lang="zh-CN" altLang="en-US" b="1" dirty="0">
              <a:solidFill>
                <a:schemeClr val="hlink"/>
              </a:solidFill>
            </a:endParaRPr>
          </a:p>
          <a:p>
            <a:pPr marL="0" indent="0" eaLnBrk="1" hangingPunct="1">
              <a:lnSpc>
                <a:spcPct val="80000"/>
              </a:lnSpc>
              <a:buNone/>
            </a:pPr>
            <a:r>
              <a:rPr lang="en-US" altLang="zh-CN" dirty="0">
                <a:sym typeface="宋体" panose="02010600030101010101" pitchFamily="2" charset="-122"/>
              </a:rPr>
              <a:t>  </a:t>
            </a:r>
            <a:endParaRPr lang="en-US" altLang="zh-CN" dirty="0">
              <a:sym typeface="宋体" panose="02010600030101010101" pitchFamily="2" charset="-122"/>
            </a:endParaRPr>
          </a:p>
          <a:p>
            <a:pPr marL="0" indent="0" eaLnBrk="1" hangingPunct="1">
              <a:lnSpc>
                <a:spcPct val="80000"/>
              </a:lnSpc>
              <a:buNone/>
            </a:pPr>
            <a:r>
              <a:rPr lang="zh-CN" altLang="en-US" dirty="0">
                <a:sym typeface="宋体" panose="02010600030101010101" pitchFamily="2" charset="-122"/>
              </a:rPr>
              <a:t>  符合门诊特殊疾病报销范围的医疗费用，分别按相关规定予以报销。</a:t>
            </a:r>
            <a:endParaRPr lang="zh-CN" altLang="en-US" dirty="0">
              <a:sym typeface="宋体" panose="02010600030101010101" pitchFamily="2" charset="-122"/>
            </a:endParaRPr>
          </a:p>
          <a:p>
            <a:pPr eaLnBrk="1" hangingPunct="1">
              <a:lnSpc>
                <a:spcPct val="80000"/>
              </a:lnSpc>
              <a:buNone/>
            </a:pPr>
            <a:endParaRPr lang="zh-CN" altLang="en-US" dirty="0">
              <a:solidFill>
                <a:schemeClr val="hlink"/>
              </a:solidFill>
            </a:endParaRPr>
          </a:p>
          <a:p>
            <a:endParaRPr lang="zh-CN" altLang="en-US"/>
          </a:p>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PA_文本框 38"/>
          <p:cNvSpPr txBox="1">
            <a:spLocks noChangeArrowheads="1"/>
          </p:cNvSpPr>
          <p:nvPr>
            <p:custDataLst>
              <p:tags r:id="rId1"/>
            </p:custDataLst>
          </p:nvPr>
        </p:nvSpPr>
        <p:spPr bwMode="auto">
          <a:xfrm>
            <a:off x="1322520" y="1888539"/>
            <a:ext cx="6777872" cy="1015663"/>
          </a:xfrm>
          <a:prstGeom prst="rect">
            <a:avLst/>
          </a:prstGeom>
          <a:noFill/>
          <a:ln w="9525">
            <a:noFill/>
            <a:miter lim="800000"/>
          </a:ln>
        </p:spPr>
        <p:txBody>
          <a:bodyPr wrap="square">
            <a:spAutoFit/>
          </a:bodyPr>
          <a:lstStyle>
            <a:lvl1pPr>
              <a:defRPr sz="1400">
                <a:solidFill>
                  <a:schemeClr val="tx1"/>
                </a:solidFill>
                <a:latin typeface="微软雅黑" panose="020B0503020204020204" pitchFamily="34" charset="-122"/>
                <a:ea typeface="微软雅黑" panose="020B0503020204020204" pitchFamily="34" charset="-122"/>
              </a:defRPr>
            </a:lvl1pPr>
            <a:lvl2pPr marL="742950" indent="-285750">
              <a:defRPr sz="1400">
                <a:solidFill>
                  <a:schemeClr val="tx1"/>
                </a:solidFill>
                <a:latin typeface="微软雅黑" panose="020B0503020204020204" pitchFamily="34" charset="-122"/>
                <a:ea typeface="微软雅黑" panose="020B0503020204020204" pitchFamily="34" charset="-122"/>
              </a:defRPr>
            </a:lvl2pPr>
            <a:lvl3pPr marL="1143000" indent="-228600">
              <a:defRPr sz="1400">
                <a:solidFill>
                  <a:schemeClr val="tx1"/>
                </a:solidFill>
                <a:latin typeface="微软雅黑" panose="020B0503020204020204" pitchFamily="34" charset="-122"/>
                <a:ea typeface="微软雅黑" panose="020B0503020204020204" pitchFamily="34" charset="-122"/>
              </a:defRPr>
            </a:lvl3pPr>
            <a:lvl4pPr marL="1600200" indent="-228600">
              <a:defRPr sz="1400">
                <a:solidFill>
                  <a:schemeClr val="tx1"/>
                </a:solidFill>
                <a:latin typeface="微软雅黑" panose="020B0503020204020204" pitchFamily="34" charset="-122"/>
                <a:ea typeface="微软雅黑" panose="020B0503020204020204" pitchFamily="34" charset="-122"/>
              </a:defRPr>
            </a:lvl4pPr>
            <a:lvl5pPr marL="2057400" indent="-228600">
              <a:defRPr sz="1400">
                <a:solidFill>
                  <a:schemeClr val="tx1"/>
                </a:solidFill>
                <a:latin typeface="微软雅黑" panose="020B0503020204020204" pitchFamily="34" charset="-122"/>
                <a:ea typeface="微软雅黑" panose="020B0503020204020204" pitchFamily="34" charset="-122"/>
              </a:defRPr>
            </a:lvl5pPr>
            <a:lvl6pPr marL="25146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6pPr>
            <a:lvl7pPr marL="29718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7pPr>
            <a:lvl8pPr marL="34290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8pPr>
            <a:lvl9pPr marL="3886200" indent="-228600" algn="ctr" eaLnBrk="0" fontAlgn="ctr" hangingPunct="0">
              <a:spcBef>
                <a:spcPct val="0"/>
              </a:spcBef>
              <a:spcAft>
                <a:spcPct val="0"/>
              </a:spcAft>
              <a:buClr>
                <a:srgbClr val="FF0000"/>
              </a:buClr>
              <a:buSzPct val="70000"/>
              <a:buFont typeface="Arial" panose="020B0604020202020204" pitchFamily="34" charset="0"/>
              <a:defRPr sz="1400">
                <a:solidFill>
                  <a:schemeClr val="tx1"/>
                </a:solidFill>
                <a:latin typeface="微软雅黑" panose="020B0503020204020204" pitchFamily="34" charset="-122"/>
                <a:ea typeface="微软雅黑" panose="020B0503020204020204" pitchFamily="34" charset="-122"/>
              </a:defRPr>
            </a:lvl9pPr>
          </a:lstStyle>
          <a:p>
            <a:pPr algn="ctr" eaLnBrk="1" fontAlgn="base" hangingPunct="1">
              <a:buClrTx/>
              <a:buSzTx/>
              <a:buFontTx/>
              <a:buNone/>
            </a:pPr>
            <a:r>
              <a:rPr lang="zh-CN" altLang="en-US" sz="6000" b="1" spc="225" dirty="0" smtClean="0">
                <a:solidFill>
                  <a:schemeClr val="tx2"/>
                </a:solidFill>
                <a:latin typeface="+mj-ea"/>
                <a:ea typeface="+mj-ea"/>
              </a:rPr>
              <a:t>谢谢大家！</a:t>
            </a:r>
            <a:endParaRPr lang="en-US" altLang="zh-CN" sz="6000" b="1" spc="225" dirty="0">
              <a:solidFill>
                <a:schemeClr val="tx2"/>
              </a:solidFill>
              <a:latin typeface="+mj-ea"/>
              <a:ea typeface="+mj-ea"/>
            </a:endParaRPr>
          </a:p>
        </p:txBody>
      </p:sp>
      <p:cxnSp>
        <p:nvCxnSpPr>
          <p:cNvPr id="14" name="PA_直接连接符 37"/>
          <p:cNvCxnSpPr/>
          <p:nvPr>
            <p:custDataLst>
              <p:tags r:id="rId2"/>
            </p:custDataLst>
          </p:nvPr>
        </p:nvCxnSpPr>
        <p:spPr>
          <a:xfrm>
            <a:off x="1888176" y="2993102"/>
            <a:ext cx="5646560" cy="0"/>
          </a:xfrm>
          <a:prstGeom prst="line">
            <a:avLst/>
          </a:prstGeom>
          <a:ln>
            <a:solidFill>
              <a:schemeClr val="bg2"/>
            </a:solidFill>
            <a:prstDash val="lgDash"/>
          </a:ln>
        </p:spPr>
        <p:style>
          <a:lnRef idx="1">
            <a:schemeClr val="accent1"/>
          </a:lnRef>
          <a:fillRef idx="0">
            <a:schemeClr val="accent1"/>
          </a:fillRef>
          <a:effectRef idx="0">
            <a:schemeClr val="accent1"/>
          </a:effectRef>
          <a:fontRef idx="minor">
            <a:schemeClr val="tx1"/>
          </a:fontRef>
        </p:style>
      </p:cxnSp>
      <p:pic>
        <p:nvPicPr>
          <p:cNvPr id="4" name="图片 3"/>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07504" y="3204948"/>
            <a:ext cx="9144000" cy="237873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210820" y="187325"/>
            <a:ext cx="8678545" cy="5728970"/>
          </a:xfrm>
          <a:prstGeom prst="rect">
            <a:avLst/>
          </a:prstGeom>
          <a:noFill/>
        </p:spPr>
        <p:txBody>
          <a:bodyPr wrap="square" rtlCol="0" anchor="t">
            <a:spAutoFit/>
          </a:bodyPr>
          <a:p>
            <a:pPr indent="406400" fontAlgn="auto">
              <a:lnSpc>
                <a:spcPts val="2200"/>
              </a:lnSpc>
            </a:pPr>
            <a:r>
              <a:rPr lang="zh-CN">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城镇职工基本医疗保险：</a:t>
            </a:r>
            <a:r>
              <a:rPr lang="zh-CN">
                <a:solidFill>
                  <a:srgbClr val="000000"/>
                </a:solidFill>
                <a:ea typeface="宋体" panose="02010600030101010101" pitchFamily="2" charset="-122"/>
                <a:sym typeface="+mn-ea"/>
              </a:rPr>
              <a:t>有单位的由单位和个人按月缴纳，无单位个人按月缴纳。</a:t>
            </a:r>
            <a:endParaRPr lang="zh-CN">
              <a:solidFill>
                <a:schemeClr val="accent1"/>
              </a:solidFill>
              <a:effectLst>
                <a:outerShdw blurRad="38100" dist="38100" dir="2700000" algn="tl">
                  <a:srgbClr val="000000">
                    <a:alpha val="43137"/>
                  </a:srgbClr>
                </a:outerShdw>
              </a:effectLst>
              <a:ea typeface="宋体" panose="02010600030101010101" pitchFamily="2" charset="-122"/>
              <a:sym typeface="+mn-ea"/>
            </a:endParaRPr>
          </a:p>
          <a:p>
            <a:pPr indent="406400" fontAlgn="auto">
              <a:lnSpc>
                <a:spcPts val="2200"/>
              </a:lnSpc>
            </a:pPr>
            <a:endParaRPr lang="zh-CN">
              <a:solidFill>
                <a:schemeClr val="accent1"/>
              </a:solidFill>
              <a:effectLst>
                <a:outerShdw blurRad="38100" dist="25400" dir="5400000" algn="ctr" rotWithShape="0">
                  <a:srgbClr val="6E747A">
                    <a:alpha val="43000"/>
                  </a:srgbClr>
                </a:outerShdw>
              </a:effectLst>
              <a:ea typeface="宋体" panose="02010600030101010101" pitchFamily="2" charset="-122"/>
              <a:sym typeface="+mn-ea"/>
            </a:endParaRPr>
          </a:p>
          <a:p>
            <a:pPr indent="406400" fontAlgn="auto">
              <a:lnSpc>
                <a:spcPts val="2200"/>
              </a:lnSpc>
            </a:pPr>
            <a:r>
              <a:rPr lang="zh-CN">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城乡居民基本医疗保险：</a:t>
            </a:r>
            <a:r>
              <a:rPr lang="zh-CN">
                <a:solidFill>
                  <a:srgbClr val="000000"/>
                </a:solidFill>
                <a:ea typeface="宋体" panose="02010600030101010101" pitchFamily="2" charset="-122"/>
                <a:sym typeface="+mn-ea"/>
              </a:rPr>
              <a:t>各级财政补助为主，个人缴费为辅的一项基本医疗保障制度；按年度缴费和享受医疗保险待遇。</a:t>
            </a:r>
            <a:endParaRPr lang="zh-CN">
              <a:solidFill>
                <a:srgbClr val="000000"/>
              </a:solidFill>
              <a:ea typeface="宋体" panose="02010600030101010101" pitchFamily="2" charset="-122"/>
              <a:sym typeface="+mn-ea"/>
            </a:endParaRPr>
          </a:p>
          <a:p>
            <a:pPr indent="406400" fontAlgn="auto">
              <a:lnSpc>
                <a:spcPts val="2200"/>
              </a:lnSpc>
            </a:pPr>
            <a:endParaRPr lang="zh-CN" b="0">
              <a:solidFill>
                <a:srgbClr val="000000"/>
              </a:solidFill>
              <a:ea typeface="宋体" panose="02010600030101010101" pitchFamily="2" charset="-122"/>
            </a:endParaRPr>
          </a:p>
          <a:p>
            <a:pPr indent="406400" fontAlgn="auto">
              <a:lnSpc>
                <a:spcPts val="2200"/>
              </a:lnSpc>
            </a:pPr>
            <a:r>
              <a:rPr lang="zh-CN">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城乡居民大病保险：</a:t>
            </a:r>
            <a:r>
              <a:rPr lang="zh-CN">
                <a:solidFill>
                  <a:srgbClr val="000000"/>
                </a:solidFill>
                <a:ea typeface="宋体" panose="02010600030101010101" pitchFamily="2" charset="-122"/>
                <a:sym typeface="+mn-ea"/>
              </a:rPr>
              <a:t>参加了城乡居民基本医疗保险即可享受待遇，无需另行缴费。参保人员在基本医疗保险报销后，自付合规费用年内累计超过起付线的部分，实行级距式分段按比例报销。</a:t>
            </a:r>
            <a:endParaRPr lang="zh-CN">
              <a:solidFill>
                <a:srgbClr val="000000"/>
              </a:solidFill>
              <a:ea typeface="宋体" panose="02010600030101010101" pitchFamily="2" charset="-122"/>
              <a:sym typeface="+mn-ea"/>
            </a:endParaRPr>
          </a:p>
          <a:p>
            <a:pPr indent="406400" fontAlgn="auto">
              <a:lnSpc>
                <a:spcPts val="2200"/>
              </a:lnSpc>
            </a:pPr>
            <a:endParaRPr lang="zh-CN" b="0">
              <a:solidFill>
                <a:srgbClr val="000000"/>
              </a:solidFill>
              <a:ea typeface="宋体" panose="02010600030101010101" pitchFamily="2" charset="-122"/>
            </a:endParaRPr>
          </a:p>
          <a:p>
            <a:pPr indent="406400" fontAlgn="auto">
              <a:lnSpc>
                <a:spcPts val="2200"/>
              </a:lnSpc>
            </a:pPr>
            <a:r>
              <a:rPr lang="zh-CN">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大病医疗互助补充保险：</a:t>
            </a:r>
            <a:r>
              <a:rPr lang="zh-CN">
                <a:solidFill>
                  <a:srgbClr val="000000"/>
                </a:solidFill>
                <a:ea typeface="宋体" panose="02010600030101010101" pitchFamily="2" charset="-122"/>
                <a:sym typeface="+mn-ea"/>
              </a:rPr>
              <a:t>对基本医疗保险的一项补充保险。参保人员在基本医疗保险政策范围内报销后的剩余部分，符合大病医疗互助补充保险报销政策的，实行级距式分段按比例报销。</a:t>
            </a:r>
            <a:endParaRPr lang="zh-CN">
              <a:solidFill>
                <a:srgbClr val="000000"/>
              </a:solidFill>
              <a:ea typeface="宋体" panose="02010600030101010101" pitchFamily="2" charset="-122"/>
              <a:sym typeface="+mn-ea"/>
            </a:endParaRPr>
          </a:p>
          <a:p>
            <a:pPr indent="406400" fontAlgn="auto">
              <a:lnSpc>
                <a:spcPts val="2200"/>
              </a:lnSpc>
            </a:pPr>
            <a:endParaRPr lang="zh-CN">
              <a:solidFill>
                <a:srgbClr val="000000"/>
              </a:solidFill>
              <a:ea typeface="宋体" panose="02010600030101010101" pitchFamily="2" charset="-122"/>
              <a:sym typeface="+mn-ea"/>
            </a:endParaRPr>
          </a:p>
          <a:p>
            <a:pPr indent="406400" fontAlgn="auto">
              <a:lnSpc>
                <a:spcPts val="2200"/>
              </a:lnSpc>
            </a:pPr>
            <a:r>
              <a:rPr lang="zh-CN">
                <a:solidFill>
                  <a:schemeClr val="accent1"/>
                </a:solidFill>
                <a:effectLst>
                  <a:outerShdw blurRad="38100" dist="25400" dir="5400000" algn="ctr" rotWithShape="0">
                    <a:srgbClr val="6E747A">
                      <a:alpha val="43000"/>
                    </a:srgbClr>
                  </a:outerShdw>
                </a:effectLst>
                <a:ea typeface="宋体" panose="02010600030101010101" pitchFamily="2" charset="-122"/>
                <a:sym typeface="+mn-ea"/>
              </a:rPr>
              <a:t>重特大疾病医疗保险：</a:t>
            </a:r>
            <a:r>
              <a:rPr lang="zh-CN">
                <a:solidFill>
                  <a:srgbClr val="000000"/>
                </a:solidFill>
                <a:ea typeface="宋体" panose="02010600030101010101" pitchFamily="2" charset="-122"/>
                <a:sym typeface="+mn-ea"/>
              </a:rPr>
              <a:t>将不属于基本医疗保险支付范围，临床必需、疗效确切、个人负担较重，药品适应症和临床诊疗标准明确的，治疗肿瘤、血液病的靶向药和化疗药、高致残性疾病的特效药以及治疗罕见疾病的特效药（孤儿药），且四川省基本医疗保险药品目录内无同类替代药品（不含辅助用药）纳入报销范围。</a:t>
            </a:r>
            <a:endParaRPr lang="zh-CN" altLang="en-US"/>
          </a:p>
          <a:p>
            <a:pPr indent="406400" fontAlgn="auto">
              <a:lnSpc>
                <a:spcPts val="2200"/>
              </a:lnSpc>
            </a:pPr>
            <a:endParaRPr lang="zh-CN" b="0">
              <a:solidFill>
                <a:srgbClr val="000000"/>
              </a:solidFill>
              <a:ea typeface="宋体" panose="02010600030101010101" pitchFamily="2" charset="-122"/>
            </a:endParaRPr>
          </a:p>
          <a:p>
            <a:pPr indent="406400" fontAlgn="auto">
              <a:lnSpc>
                <a:spcPts val="2200"/>
              </a:lnSpc>
            </a:pPr>
            <a:endParaRPr lang="zh-CN">
              <a:solidFill>
                <a:srgbClr val="000000"/>
              </a:solidFill>
              <a:ea typeface="宋体" panose="02010600030101010101" pitchFamily="2" charset="-122"/>
              <a:sym typeface="+mn-ea"/>
            </a:endParaRPr>
          </a:p>
          <a:p>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79400" y="156210"/>
            <a:ext cx="8553450" cy="4523105"/>
          </a:xfrm>
          <a:prstGeom prst="rect">
            <a:avLst/>
          </a:prstGeom>
          <a:noFill/>
        </p:spPr>
        <p:txBody>
          <a:bodyPr wrap="square" rtlCol="0" anchor="t">
            <a:spAutoFit/>
            <a:scene3d>
              <a:camera prst="orthographicFront"/>
              <a:lightRig rig="soft" dir="t">
                <a:rot lat="0" lon="0" rev="15600000"/>
              </a:lightRig>
            </a:scene3d>
            <a:sp3d extrusionH="57150" prstMaterial="softEdge">
              <a:bevelT w="25400" h="38100"/>
            </a:sp3d>
          </a:bodyPr>
          <a:p>
            <a:r>
              <a:rPr lang="zh-CN" altLang="zh-CN" b="1" dirty="0" smtClean="0">
                <a:solidFill>
                  <a:schemeClr val="accent4"/>
                </a:solidFill>
                <a:effectLst/>
                <a:sym typeface="+mn-ea"/>
              </a:rPr>
              <a:t>城乡居民基本医疗保险</a:t>
            </a:r>
            <a:endParaRPr lang="zh-CN" altLang="zh-CN" b="1" dirty="0" smtClean="0">
              <a:solidFill>
                <a:schemeClr val="accent4"/>
              </a:solidFill>
              <a:effectLst>
                <a:outerShdw blurRad="38100" dist="22860" dir="5400000" algn="tl" rotWithShape="0">
                  <a:srgbClr val="000000">
                    <a:alpha val="30000"/>
                  </a:srgbClr>
                </a:outerShdw>
              </a:effectLst>
              <a:sym typeface="+mn-ea"/>
            </a:endParaRPr>
          </a:p>
          <a:p>
            <a:r>
              <a:rPr lang="zh-CN" altLang="en-US">
                <a:solidFill>
                  <a:schemeClr val="accent4"/>
                </a:solidFill>
                <a:effectLst>
                  <a:outerShdw blurRad="38100" dist="22860" dir="5400000" algn="tl" rotWithShape="0">
                    <a:srgbClr val="000000">
                      <a:alpha val="30000"/>
                    </a:srgbClr>
                  </a:outerShdw>
                </a:effectLst>
              </a:rPr>
              <a:t>参保人群：</a:t>
            </a:r>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（一）基本医疗保险</a:t>
            </a:r>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1.在蓉高校、中小学校、中等职业学校（技校）、幼儿园的在册学生、在园学生（含外籍和港澳台学生）；</a:t>
            </a:r>
            <a:endParaRPr lang="zh-CN" altLang="en-US">
              <a:solidFill>
                <a:schemeClr val="accent4"/>
              </a:solidFill>
              <a:effectLst>
                <a:outerShdw blurRad="38100" dist="22860" dir="5400000" algn="tl" rotWithShape="0">
                  <a:srgbClr val="000000">
                    <a:alpha val="30000"/>
                  </a:srgbClr>
                </a:outerShdw>
              </a:effectLst>
            </a:endParaRPr>
          </a:p>
          <a:p>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2.具有成都市户籍未满18周岁的散居儿童及新生婴儿；</a:t>
            </a:r>
            <a:endParaRPr lang="zh-CN" altLang="en-US">
              <a:solidFill>
                <a:schemeClr val="accent4"/>
              </a:solidFill>
              <a:effectLst>
                <a:outerShdw blurRad="38100" dist="22860" dir="5400000" algn="tl" rotWithShape="0">
                  <a:srgbClr val="000000">
                    <a:alpha val="30000"/>
                  </a:srgbClr>
                </a:outerShdw>
              </a:effectLst>
            </a:endParaRPr>
          </a:p>
          <a:p>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3.父母一方具有成都市户籍或成都市公安部门颁发的有效《居住证》的，未满18周岁散居儿童及新生婴儿；</a:t>
            </a:r>
            <a:endParaRPr lang="zh-CN" altLang="en-US">
              <a:solidFill>
                <a:schemeClr val="accent4"/>
              </a:solidFill>
              <a:effectLst>
                <a:outerShdw blurRad="38100" dist="22860" dir="5400000" algn="tl" rotWithShape="0">
                  <a:srgbClr val="000000">
                    <a:alpha val="30000"/>
                  </a:srgbClr>
                </a:outerShdw>
              </a:effectLst>
            </a:endParaRPr>
          </a:p>
          <a:p>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4.具有成都市户籍，未参加城镇职工医疗保险的成年居民（不含现役军人）。</a:t>
            </a:r>
            <a:endParaRPr lang="zh-CN" altLang="en-US">
              <a:solidFill>
                <a:schemeClr val="accent4"/>
              </a:solidFill>
              <a:effectLst>
                <a:outerShdw blurRad="38100" dist="22860" dir="5400000" algn="tl" rotWithShape="0">
                  <a:srgbClr val="000000">
                    <a:alpha val="30000"/>
                  </a:srgbClr>
                </a:outerShdw>
              </a:effectLst>
            </a:endParaRPr>
          </a:p>
          <a:p>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（二）大病医疗互助补充保险和重特大疾病医疗保险</a:t>
            </a:r>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          </a:t>
            </a:r>
            <a:endParaRPr lang="zh-CN" altLang="en-US">
              <a:solidFill>
                <a:schemeClr val="accent4"/>
              </a:solidFill>
              <a:effectLst>
                <a:outerShdw blurRad="38100" dist="22860" dir="5400000" algn="tl" rotWithShape="0">
                  <a:srgbClr val="000000">
                    <a:alpha val="30000"/>
                  </a:srgbClr>
                </a:outerShdw>
              </a:effectLst>
            </a:endParaRPr>
          </a:p>
          <a:p>
            <a:r>
              <a:rPr lang="zh-CN" altLang="en-US">
                <a:solidFill>
                  <a:schemeClr val="accent4"/>
                </a:solidFill>
                <a:effectLst>
                  <a:outerShdw blurRad="38100" dist="22860" dir="5400000" algn="tl" rotWithShape="0">
                    <a:srgbClr val="000000">
                      <a:alpha val="30000"/>
                    </a:srgbClr>
                  </a:outerShdw>
                </a:effectLst>
              </a:rPr>
              <a:t>         参加了成都市2020年城乡居民基本医疗保险的参保人员</a:t>
            </a:r>
            <a:endParaRPr lang="zh-CN" altLang="en-US">
              <a:solidFill>
                <a:schemeClr val="accent4"/>
              </a:solidFill>
              <a:effectLst>
                <a:outerShdw blurRad="38100" dist="22860" dir="5400000" algn="tl" rotWithShape="0">
                  <a:srgbClr val="000000">
                    <a:alpha val="30000"/>
                  </a:srgbClr>
                </a:outerShdw>
              </a:effectLst>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061085" y="773430"/>
            <a:ext cx="6412230" cy="2306955"/>
          </a:xfrm>
          <a:prstGeom prst="rect">
            <a:avLst/>
          </a:prstGeom>
          <a:noFill/>
        </p:spPr>
        <p:txBody>
          <a:bodyPr wrap="square" rtlCol="0">
            <a:spAutoFit/>
          </a:bodyPr>
          <a:p>
            <a:r>
              <a:rPr lang="zh-CN" altLang="en-US">
                <a:ln w="10160">
                  <a:solidFill>
                    <a:schemeClr val="accent5"/>
                  </a:solidFill>
                  <a:prstDash val="solid"/>
                </a:ln>
                <a:solidFill>
                  <a:srgbClr val="FFFFFF"/>
                </a:solidFill>
                <a:effectLst>
                  <a:outerShdw blurRad="38100" dist="22860" dir="5400000" algn="tl" rotWithShape="0">
                    <a:srgbClr val="000000">
                      <a:alpha val="30000"/>
                    </a:srgbClr>
                  </a:outerShdw>
                </a:effectLst>
              </a:rPr>
              <a:t>参保时间</a:t>
            </a:r>
            <a:endParaRPr lang="zh-CN" altLang="en-US"/>
          </a:p>
          <a:p>
            <a:endParaRPr lang="en-US" altLang="zh-CN"/>
          </a:p>
          <a:p>
            <a:r>
              <a:rPr lang="en-US" altLang="zh-CN"/>
              <a:t>1</a:t>
            </a:r>
            <a:r>
              <a:rPr lang="zh-CN" altLang="en-US"/>
              <a:t>、新生儿：出生之日起后</a:t>
            </a:r>
            <a:r>
              <a:rPr lang="en-US" altLang="zh-CN"/>
              <a:t>180</a:t>
            </a:r>
            <a:r>
              <a:rPr lang="zh-CN" altLang="en-US"/>
              <a:t>天内参保；</a:t>
            </a:r>
            <a:endParaRPr lang="zh-CN" altLang="en-US"/>
          </a:p>
          <a:p>
            <a:endParaRPr lang="en-US" altLang="zh-CN"/>
          </a:p>
          <a:p>
            <a:r>
              <a:rPr lang="en-US" altLang="zh-CN"/>
              <a:t>2</a:t>
            </a:r>
            <a:r>
              <a:rPr lang="zh-CN" altLang="en-US"/>
              <a:t>、在校</a:t>
            </a:r>
            <a:r>
              <a:rPr lang="zh-CN" altLang="en-US">
                <a:sym typeface="+mn-ea"/>
              </a:rPr>
              <a:t>中小学学生、</a:t>
            </a:r>
            <a:r>
              <a:rPr lang="zh-CN" altLang="en-US">
                <a:sym typeface="+mn-ea"/>
              </a:rPr>
              <a:t>在园</a:t>
            </a:r>
            <a:r>
              <a:rPr lang="zh-CN" altLang="en-US">
                <a:sym typeface="+mn-ea"/>
              </a:rPr>
              <a:t>幼儿、中职学生、大学生、成年居民和散居儿童每年</a:t>
            </a:r>
            <a:r>
              <a:rPr lang="en-US" altLang="zh-CN">
                <a:sym typeface="+mn-ea"/>
              </a:rPr>
              <a:t>9</a:t>
            </a:r>
            <a:r>
              <a:rPr lang="zh-CN" altLang="en-US">
                <a:sym typeface="+mn-ea"/>
              </a:rPr>
              <a:t>月</a:t>
            </a:r>
            <a:r>
              <a:rPr lang="en-US" altLang="zh-CN">
                <a:sym typeface="+mn-ea"/>
              </a:rPr>
              <a:t>1</a:t>
            </a:r>
            <a:r>
              <a:rPr lang="zh-CN" altLang="en-US">
                <a:sym typeface="+mn-ea"/>
              </a:rPr>
              <a:t>日至</a:t>
            </a:r>
            <a:r>
              <a:rPr lang="en-US" altLang="zh-CN">
                <a:sym typeface="+mn-ea"/>
              </a:rPr>
              <a:t>12</a:t>
            </a:r>
            <a:r>
              <a:rPr lang="zh-CN" altLang="en-US">
                <a:sym typeface="+mn-ea"/>
              </a:rPr>
              <a:t>月</a:t>
            </a:r>
            <a:r>
              <a:rPr lang="en-US" altLang="zh-CN">
                <a:sym typeface="+mn-ea"/>
              </a:rPr>
              <a:t>15</a:t>
            </a:r>
            <a:r>
              <a:rPr lang="zh-CN" altLang="en-US">
                <a:sym typeface="+mn-ea"/>
              </a:rPr>
              <a:t>日参加次年医疗保险；</a:t>
            </a:r>
            <a:endParaRPr lang="zh-CN" altLang="en-US">
              <a:sym typeface="+mn-ea"/>
            </a:endParaRPr>
          </a:p>
          <a:p>
            <a:endParaRPr lang="zh-CN" altLang="en-US">
              <a:sym typeface="+mn-ea"/>
            </a:endParaRPr>
          </a:p>
          <a:p>
            <a:r>
              <a:rPr lang="en-US" altLang="zh-CN">
                <a:sym typeface="+mn-ea"/>
              </a:rPr>
              <a:t>3</a:t>
            </a:r>
            <a:r>
              <a:rPr lang="zh-CN" altLang="en-US">
                <a:sym typeface="+mn-ea"/>
              </a:rPr>
              <a:t>、未在集中筹资期参保人员可在待遇期参保但有</a:t>
            </a:r>
            <a:r>
              <a:rPr lang="en-US" altLang="zh-CN">
                <a:sym typeface="+mn-ea"/>
              </a:rPr>
              <a:t>90</a:t>
            </a:r>
            <a:r>
              <a:rPr lang="zh-CN" altLang="en-US">
                <a:sym typeface="+mn-ea"/>
              </a:rPr>
              <a:t>天等待期。</a:t>
            </a:r>
            <a:endParaRPr lang="zh-CN" altLang="en-US">
              <a:sym typeface="+mn-ea"/>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297940" y="1256030"/>
            <a:ext cx="5722620" cy="1476375"/>
          </a:xfrm>
          <a:prstGeom prst="rect">
            <a:avLst/>
          </a:prstGeom>
          <a:noFill/>
        </p:spPr>
        <p:txBody>
          <a:bodyPr wrap="square" rtlCol="0">
            <a:spAutoFit/>
          </a:bodyPr>
          <a:p>
            <a:r>
              <a:rPr lang="zh-CN" altLang="en-US">
                <a:ln w="10160">
                  <a:solidFill>
                    <a:schemeClr val="accent5"/>
                  </a:solidFill>
                  <a:prstDash val="solid"/>
                </a:ln>
                <a:solidFill>
                  <a:srgbClr val="FFFFFF"/>
                </a:solidFill>
                <a:effectLst>
                  <a:outerShdw blurRad="38100" dist="22860" dir="5400000" algn="tl" rotWithShape="0">
                    <a:srgbClr val="000000">
                      <a:alpha val="30000"/>
                    </a:srgbClr>
                  </a:outerShdw>
                </a:effectLst>
              </a:rPr>
              <a:t>参保地点</a:t>
            </a:r>
            <a:endParaRPr lang="zh-CN" altLang="en-US"/>
          </a:p>
          <a:p>
            <a:endParaRPr lang="zh-CN" altLang="en-US"/>
          </a:p>
          <a:p>
            <a:r>
              <a:rPr lang="en-US" altLang="zh-CN"/>
              <a:t>1</a:t>
            </a:r>
            <a:r>
              <a:rPr lang="zh-CN" altLang="en-US"/>
              <a:t>、在校在园学生，在就读学校购买；</a:t>
            </a:r>
            <a:endParaRPr lang="zh-CN" altLang="en-US"/>
          </a:p>
          <a:p>
            <a:endParaRPr lang="zh-CN" altLang="en-US"/>
          </a:p>
          <a:p>
            <a:r>
              <a:rPr lang="en-US" altLang="zh-CN"/>
              <a:t>2</a:t>
            </a:r>
            <a:r>
              <a:rPr lang="zh-CN" altLang="en-US"/>
              <a:t>、成年居民、散居儿童，在户籍所在地社区购买。</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120140" y="423545"/>
            <a:ext cx="2492375" cy="398780"/>
          </a:xfrm>
          <a:prstGeom prst="rect">
            <a:avLst/>
          </a:prstGeom>
          <a:noFill/>
          <a:ln w="9525">
            <a:noFill/>
          </a:ln>
        </p:spPr>
        <p:txBody>
          <a:bodyPr wrap="square">
            <a:spAutoFit/>
            <a:scene3d>
              <a:camera prst="orthographicFront"/>
              <a:lightRig rig="threePt" dir="t"/>
            </a:scene3d>
          </a:bodyPr>
          <a:p>
            <a:pPr indent="355600"/>
            <a:r>
              <a:rPr lang="en-US" altLang="zh-CN" sz="2000" b="0">
                <a:ln w="10160">
                  <a:solidFill>
                    <a:schemeClr val="accent5"/>
                  </a:solidFill>
                  <a:prstDash val="solid"/>
                </a:ln>
                <a:solidFill>
                  <a:srgbClr val="FFFFFF"/>
                </a:solidFill>
                <a:effectLst>
                  <a:outerShdw blurRad="38100" dist="22860" dir="5400000" algn="tl" rotWithShape="0">
                    <a:srgbClr val="000000">
                      <a:alpha val="30000"/>
                    </a:srgbClr>
                  </a:outerShdw>
                </a:effectLst>
                <a:ea typeface="黑体" panose="02010609060101010101" charset="-122"/>
              </a:rPr>
              <a:t>2020</a:t>
            </a:r>
            <a:r>
              <a:rPr lang="zh-CN" altLang="en-US" sz="2000" b="0">
                <a:ln w="10160">
                  <a:solidFill>
                    <a:schemeClr val="accent5"/>
                  </a:solidFill>
                  <a:prstDash val="solid"/>
                </a:ln>
                <a:solidFill>
                  <a:srgbClr val="FFFFFF"/>
                </a:solidFill>
                <a:effectLst>
                  <a:outerShdw blurRad="38100" dist="22860" dir="5400000" algn="tl" rotWithShape="0">
                    <a:srgbClr val="000000">
                      <a:alpha val="30000"/>
                    </a:srgbClr>
                  </a:outerShdw>
                </a:effectLst>
                <a:ea typeface="黑体" panose="02010609060101010101" charset="-122"/>
              </a:rPr>
              <a:t>年</a:t>
            </a:r>
            <a:r>
              <a:rPr lang="zh-CN" sz="2000" b="0">
                <a:ln w="10160">
                  <a:solidFill>
                    <a:schemeClr val="accent5"/>
                  </a:solidFill>
                  <a:prstDash val="solid"/>
                </a:ln>
                <a:solidFill>
                  <a:srgbClr val="FFFFFF"/>
                </a:solidFill>
                <a:effectLst>
                  <a:outerShdw blurRad="38100" dist="22860" dir="5400000" algn="tl" rotWithShape="0">
                    <a:srgbClr val="000000">
                      <a:alpha val="30000"/>
                    </a:srgbClr>
                  </a:outerShdw>
                </a:effectLst>
                <a:ea typeface="黑体" panose="02010609060101010101" charset="-122"/>
              </a:rPr>
              <a:t>缴费标准</a:t>
            </a:r>
            <a:endParaRPr lang="zh-CN" altLang="en-US" sz="2000" b="0">
              <a:ln w="10160">
                <a:solidFill>
                  <a:schemeClr val="accent5"/>
                </a:solidFill>
                <a:prstDash val="solid"/>
              </a:ln>
              <a:solidFill>
                <a:srgbClr val="FFFFFF"/>
              </a:solidFill>
              <a:effectLst>
                <a:outerShdw blurRad="38100" dist="22860" dir="5400000" algn="tl" rotWithShape="0">
                  <a:srgbClr val="000000">
                    <a:alpha val="30000"/>
                  </a:srgbClr>
                </a:outerShdw>
              </a:effectLst>
              <a:ea typeface="黑体" panose="02010609060101010101" charset="-122"/>
            </a:endParaRPr>
          </a:p>
        </p:txBody>
      </p:sp>
      <p:graphicFrame>
        <p:nvGraphicFramePr>
          <p:cNvPr id="3" name="表格 2"/>
          <p:cNvGraphicFramePr/>
          <p:nvPr/>
        </p:nvGraphicFramePr>
        <p:xfrm>
          <a:off x="766445" y="942975"/>
          <a:ext cx="7039610" cy="4032250"/>
        </p:xfrm>
        <a:graphic>
          <a:graphicData uri="http://schemas.openxmlformats.org/drawingml/2006/table">
            <a:tbl>
              <a:tblPr firstRow="1" bandRow="1">
                <a:tableStyleId>{5940675A-B579-460E-94D1-54222C63F5DA}</a:tableStyleId>
              </a:tblPr>
              <a:tblGrid>
                <a:gridCol w="1739265"/>
                <a:gridCol w="1738630"/>
                <a:gridCol w="1741170"/>
                <a:gridCol w="1820545"/>
              </a:tblGrid>
              <a:tr h="653415">
                <a:tc>
                  <a:txBody>
                    <a:bodyPr/>
                    <a:p>
                      <a:pPr indent="0" algn="ctr">
                        <a:buNone/>
                      </a:pPr>
                      <a:r>
                        <a:rPr lang="en-US" sz="1200" b="0">
                          <a:solidFill>
                            <a:srgbClr val="000000"/>
                          </a:solidFill>
                          <a:latin typeface="黑体" panose="02010609060101010101" charset="-122"/>
                          <a:ea typeface="黑体" panose="02010609060101010101" charset="-122"/>
                          <a:cs typeface="黑体" panose="02010609060101010101" charset="-122"/>
                        </a:rPr>
                        <a:t>人群险种</a:t>
                      </a:r>
                      <a:endParaRPr lang="en-US" altLang="en-US" sz="1200" b="0">
                        <a:solidFill>
                          <a:srgbClr val="000000"/>
                        </a:solidFill>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黑体" panose="02010609060101010101" charset="-122"/>
                          <a:ea typeface="黑体" panose="02010609060101010101" charset="-122"/>
                          <a:cs typeface="黑体" panose="02010609060101010101" charset="-122"/>
                        </a:rPr>
                        <a:t>城乡居民基本医疗保险</a:t>
                      </a:r>
                      <a:endParaRPr lang="en-US" altLang="en-US" sz="1200" b="0">
                        <a:solidFill>
                          <a:srgbClr val="000000"/>
                        </a:solidFill>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黑体" panose="02010609060101010101" charset="-122"/>
                          <a:ea typeface="黑体" panose="02010609060101010101" charset="-122"/>
                          <a:cs typeface="黑体" panose="02010609060101010101" charset="-122"/>
                        </a:rPr>
                        <a:t>大病医疗互助补充保险</a:t>
                      </a:r>
                      <a:endParaRPr lang="en-US" altLang="en-US" sz="1200" b="0">
                        <a:solidFill>
                          <a:srgbClr val="000000"/>
                        </a:solidFill>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黑体" panose="02010609060101010101" charset="-122"/>
                          <a:ea typeface="黑体" panose="02010609060101010101" charset="-122"/>
                          <a:cs typeface="黑体" panose="02010609060101010101" charset="-122"/>
                        </a:rPr>
                        <a:t>个人缴费合计</a:t>
                      </a:r>
                      <a:endParaRPr lang="en-US" altLang="en-US" sz="1200" b="0">
                        <a:solidFill>
                          <a:srgbClr val="000000"/>
                        </a:solidFill>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00380">
                <a:tc rowSpan="2">
                  <a:txBody>
                    <a:bodyPr/>
                    <a:p>
                      <a:pPr indent="0" algn="ctr">
                        <a:buNone/>
                      </a:pPr>
                      <a:r>
                        <a:rPr lang="en-US" sz="1200" b="0">
                          <a:solidFill>
                            <a:srgbClr val="000000"/>
                          </a:solidFill>
                          <a:latin typeface="华文仿宋" charset="0"/>
                          <a:cs typeface="华文仿宋" charset="0"/>
                        </a:rPr>
                        <a:t>成年居民高档</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solidFill>
                            <a:srgbClr val="000000"/>
                          </a:solidFill>
                          <a:latin typeface="华文仿宋" charset="0"/>
                          <a:cs typeface="华文仿宋" charset="0"/>
                        </a:rPr>
                        <a:t>440元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华文仿宋" charset="0"/>
                          <a:cs typeface="华文仿宋" charset="0"/>
                        </a:rPr>
                        <a:t>/</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华文仿宋" charset="0"/>
                          <a:cs typeface="华文仿宋" charset="0"/>
                        </a:rPr>
                        <a:t>440元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78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200" b="0">
                          <a:solidFill>
                            <a:srgbClr val="000000"/>
                          </a:solidFill>
                          <a:latin typeface="华文仿宋" charset="0"/>
                          <a:cs typeface="华文仿宋" charset="0"/>
                        </a:rPr>
                        <a:t>410元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华文仿宋" charset="0"/>
                          <a:cs typeface="华文仿宋" charset="0"/>
                        </a:rPr>
                        <a:t>850元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34975">
                <a:tc rowSpan="2">
                  <a:txBody>
                    <a:bodyPr/>
                    <a:p>
                      <a:pPr indent="0" algn="ctr">
                        <a:buNone/>
                      </a:pPr>
                      <a:r>
                        <a:rPr lang="en-US" sz="1200" b="0">
                          <a:solidFill>
                            <a:srgbClr val="000000"/>
                          </a:solidFill>
                          <a:latin typeface="华文仿宋" charset="0"/>
                          <a:cs typeface="华文仿宋" charset="0"/>
                        </a:rPr>
                        <a:t>成年居民低档</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p>
                      <a:pPr indent="0" algn="ctr">
                        <a:buNone/>
                      </a:pPr>
                      <a:r>
                        <a:rPr lang="en-US" sz="1200" b="0">
                          <a:solidFill>
                            <a:srgbClr val="000000"/>
                          </a:solidFill>
                          <a:latin typeface="华文仿宋" charset="0"/>
                          <a:cs typeface="华文仿宋" charset="0"/>
                        </a:rPr>
                        <a:t>220元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华文仿宋" charset="0"/>
                          <a:cs typeface="华文仿宋" charset="0"/>
                        </a:rPr>
                        <a:t>/</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华文仿宋" charset="0"/>
                          <a:cs typeface="华文仿宋" charset="0"/>
                        </a:rPr>
                        <a:t>220元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5593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c>
                  <a:txBody>
                    <a:bodyPr/>
                    <a:p>
                      <a:pPr indent="0" algn="ctr">
                        <a:buNone/>
                      </a:pPr>
                      <a:r>
                        <a:rPr lang="en-US" sz="1200" b="0">
                          <a:solidFill>
                            <a:srgbClr val="000000"/>
                          </a:solidFill>
                          <a:latin typeface="华文仿宋" charset="0"/>
                          <a:cs typeface="华文仿宋" charset="0"/>
                        </a:rPr>
                        <a:t>410元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200" b="0">
                          <a:solidFill>
                            <a:srgbClr val="000000"/>
                          </a:solidFill>
                          <a:latin typeface="华文仿宋" charset="0"/>
                          <a:cs typeface="华文仿宋" charset="0"/>
                        </a:rPr>
                        <a:t>630元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89280">
                <a:tc>
                  <a:txBody>
                    <a:bodyPr/>
                    <a:p>
                      <a:pPr indent="0" algn="ctr">
                        <a:buNone/>
                      </a:pPr>
                      <a:r>
                        <a:rPr lang="en-US" sz="1000" b="0">
                          <a:solidFill>
                            <a:srgbClr val="000000"/>
                          </a:solidFill>
                          <a:latin typeface="华文仿宋" charset="0"/>
                          <a:cs typeface="华文仿宋" charset="0"/>
                        </a:rPr>
                        <a:t>大学生、中小学生儿童及新生儿</a:t>
                      </a:r>
                      <a:endParaRPr lang="en-US" altLang="en-US" sz="10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p>
                      <a:pPr indent="0" algn="ctr">
                        <a:buNone/>
                      </a:pPr>
                      <a:r>
                        <a:rPr lang="en-US" sz="1200" b="0">
                          <a:solidFill>
                            <a:srgbClr val="000000"/>
                          </a:solidFill>
                          <a:latin typeface="华文仿宋" charset="0"/>
                          <a:cs typeface="华文仿宋" charset="0"/>
                        </a:rPr>
                        <a:t>220元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en-US" sz="1200" b="0">
                          <a:solidFill>
                            <a:srgbClr val="000000"/>
                          </a:solidFill>
                          <a:latin typeface="华文仿宋" charset="0"/>
                          <a:cs typeface="华文仿宋" charset="0"/>
                        </a:rPr>
                        <a:t>220元</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40435">
                <a:tc>
                  <a:txBody>
                    <a:bodyPr/>
                    <a:p>
                      <a:pPr indent="0" algn="ctr">
                        <a:buNone/>
                      </a:pPr>
                      <a:r>
                        <a:rPr lang="en-US" sz="1200" b="0">
                          <a:solidFill>
                            <a:srgbClr val="000000"/>
                          </a:solidFill>
                          <a:latin typeface="华文仿宋" charset="0"/>
                          <a:cs typeface="华文仿宋" charset="0"/>
                        </a:rPr>
                        <a:t>备注</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p>
                      <a:pPr indent="0" algn="ctr">
                        <a:buNone/>
                      </a:pPr>
                      <a:r>
                        <a:rPr lang="en-US" sz="1200" b="0">
                          <a:solidFill>
                            <a:srgbClr val="000000"/>
                          </a:solidFill>
                          <a:latin typeface="华文仿宋" charset="0"/>
                          <a:cs typeface="华文仿宋" charset="0"/>
                        </a:rPr>
                        <a:t>锦江、青羊、金牛、武侯、成华、高新（西区和南区）、天府新区、温江、双流和新津的成年居民按高档标准缴费。</a:t>
                      </a:r>
                      <a:endParaRPr lang="en-US" altLang="en-US" sz="1200" b="0">
                        <a:solidFill>
                          <a:srgbClr val="000000"/>
                        </a:solidFill>
                        <a:latin typeface="华文仿宋" charset="0"/>
                        <a:ea typeface="华文仿宋" charset="0"/>
                        <a:cs typeface="华文仿宋"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922655" y="912495"/>
            <a:ext cx="7343140" cy="2527935"/>
          </a:xfrm>
          <a:prstGeom prst="rect">
            <a:avLst/>
          </a:prstGeom>
          <a:noFill/>
        </p:spPr>
        <p:txBody>
          <a:bodyPr wrap="square" rtlCol="0">
            <a:spAutoFit/>
          </a:bodyPr>
          <a:p>
            <a:pPr fontAlgn="base"/>
            <a:r>
              <a:rPr lang="zh-CN" altLang="en-US" smtClean="0">
                <a:ln w="10160">
                  <a:solidFill>
                    <a:schemeClr val="accent5"/>
                  </a:solidFill>
                  <a:prstDash val="solid"/>
                </a:ln>
                <a:solidFill>
                  <a:srgbClr val="FFFFFF"/>
                </a:solidFill>
                <a:effectLst>
                  <a:outerShdw blurRad="38100" dist="22860" dir="5400000" algn="tl" rotWithShape="0">
                    <a:srgbClr val="000000">
                      <a:alpha val="30000"/>
                    </a:srgbClr>
                  </a:outerShdw>
                </a:effectLst>
                <a:sym typeface="+mn-ea"/>
              </a:rPr>
              <a:t>享受</a:t>
            </a:r>
            <a:r>
              <a:rPr lang="zh-CN" altLang="zh-CN" smtClean="0">
                <a:ln w="10160">
                  <a:solidFill>
                    <a:schemeClr val="accent5"/>
                  </a:solidFill>
                  <a:prstDash val="solid"/>
                </a:ln>
                <a:solidFill>
                  <a:srgbClr val="FFFFFF"/>
                </a:solidFill>
                <a:effectLst>
                  <a:outerShdw blurRad="38100" dist="22860" dir="5400000" algn="tl" rotWithShape="0">
                    <a:srgbClr val="000000">
                      <a:alpha val="30000"/>
                    </a:srgbClr>
                  </a:outerShdw>
                </a:effectLst>
                <a:sym typeface="+mn-ea"/>
              </a:rPr>
              <a:t>待遇</a:t>
            </a:r>
            <a:r>
              <a:rPr lang="zh-CN" altLang="zh-CN">
                <a:ln w="10160">
                  <a:solidFill>
                    <a:schemeClr val="accent5"/>
                  </a:solidFill>
                  <a:prstDash val="solid"/>
                </a:ln>
                <a:solidFill>
                  <a:srgbClr val="FFFFFF"/>
                </a:solidFill>
                <a:effectLst>
                  <a:outerShdw blurRad="38100" dist="22860" dir="5400000" algn="tl" rotWithShape="0">
                    <a:srgbClr val="000000">
                      <a:alpha val="30000"/>
                    </a:srgbClr>
                  </a:outerShdw>
                </a:effectLst>
                <a:sym typeface="+mn-ea"/>
              </a:rPr>
              <a:t>：</a:t>
            </a:r>
            <a:endParaRPr lang="zh-CN" altLang="zh-CN">
              <a:ln w="10160">
                <a:solidFill>
                  <a:schemeClr val="accent5"/>
                </a:solidFill>
                <a:prstDash val="solid"/>
              </a:ln>
              <a:solidFill>
                <a:srgbClr val="FFFFFF"/>
              </a:solidFill>
              <a:effectLst>
                <a:outerShdw blurRad="38100" dist="22860" dir="5400000" algn="tl" rotWithShape="0">
                  <a:srgbClr val="000000">
                    <a:alpha val="30000"/>
                  </a:srgbClr>
                </a:outerShdw>
              </a:effectLst>
              <a:sym typeface="+mn-ea"/>
            </a:endParaRPr>
          </a:p>
          <a:p>
            <a:pPr fontAlgn="base"/>
            <a:endParaRPr lang="zh-CN" altLang="zh-CN" strike="noStrike" noProof="1">
              <a:solidFill>
                <a:schemeClr val="tx1"/>
              </a:solidFill>
              <a:sym typeface="+mn-ea"/>
            </a:endParaRPr>
          </a:p>
          <a:p>
            <a:pPr marL="0" indent="0" fontAlgn="base">
              <a:buNone/>
            </a:pPr>
            <a:r>
              <a:rPr lang="zh-CN" altLang="zh-CN">
                <a:sym typeface="+mn-ea"/>
              </a:rPr>
              <a:t>（一）住院</a:t>
            </a:r>
            <a:r>
              <a:rPr lang="zh-CN" altLang="zh-CN" smtClean="0">
                <a:sym typeface="+mn-ea"/>
              </a:rPr>
              <a:t>待遇</a:t>
            </a:r>
            <a:r>
              <a:rPr lang="zh-CN" altLang="en-US" smtClean="0">
                <a:sym typeface="+mn-ea"/>
              </a:rPr>
              <a:t>（</a:t>
            </a:r>
            <a:r>
              <a:rPr lang="zh-CN" altLang="zh-CN" smtClean="0">
                <a:solidFill>
                  <a:schemeClr val="tx2"/>
                </a:solidFill>
                <a:sym typeface="+mn-ea"/>
              </a:rPr>
              <a:t>基本医疗</a:t>
            </a:r>
            <a:r>
              <a:rPr lang="zh-CN" altLang="en-US" smtClean="0">
                <a:solidFill>
                  <a:schemeClr val="tx2"/>
                </a:solidFill>
                <a:sym typeface="+mn-ea"/>
              </a:rPr>
              <a:t>保险</a:t>
            </a:r>
            <a:r>
              <a:rPr lang="zh-CN" altLang="zh-CN" smtClean="0">
                <a:solidFill>
                  <a:schemeClr val="tx2"/>
                </a:solidFill>
                <a:sym typeface="+mn-ea"/>
              </a:rPr>
              <a:t>、</a:t>
            </a:r>
            <a:r>
              <a:rPr lang="zh-CN" altLang="zh-CN">
                <a:solidFill>
                  <a:schemeClr val="tx2"/>
                </a:solidFill>
                <a:sym typeface="+mn-ea"/>
              </a:rPr>
              <a:t>城乡大</a:t>
            </a:r>
            <a:r>
              <a:rPr lang="zh-CN" altLang="zh-CN" smtClean="0">
                <a:solidFill>
                  <a:schemeClr val="tx2"/>
                </a:solidFill>
                <a:sym typeface="+mn-ea"/>
              </a:rPr>
              <a:t>病</a:t>
            </a:r>
            <a:r>
              <a:rPr lang="zh-CN" altLang="en-US" smtClean="0">
                <a:solidFill>
                  <a:schemeClr val="tx2"/>
                </a:solidFill>
                <a:sym typeface="+mn-ea"/>
              </a:rPr>
              <a:t>保险</a:t>
            </a:r>
            <a:r>
              <a:rPr lang="zh-CN" altLang="zh-CN" smtClean="0">
                <a:solidFill>
                  <a:schemeClr val="tx2"/>
                </a:solidFill>
                <a:sym typeface="+mn-ea"/>
              </a:rPr>
              <a:t>、</a:t>
            </a:r>
            <a:r>
              <a:rPr lang="zh-CN" altLang="zh-CN">
                <a:solidFill>
                  <a:schemeClr val="tx2"/>
                </a:solidFill>
                <a:sym typeface="+mn-ea"/>
              </a:rPr>
              <a:t>大病医疗互助</a:t>
            </a:r>
            <a:r>
              <a:rPr lang="zh-CN" altLang="zh-CN" smtClean="0">
                <a:solidFill>
                  <a:schemeClr val="tx2"/>
                </a:solidFill>
                <a:sym typeface="+mn-ea"/>
              </a:rPr>
              <a:t>补充</a:t>
            </a:r>
            <a:r>
              <a:rPr lang="zh-CN" altLang="en-US" smtClean="0">
                <a:solidFill>
                  <a:schemeClr val="tx2"/>
                </a:solidFill>
                <a:sym typeface="+mn-ea"/>
              </a:rPr>
              <a:t>保险</a:t>
            </a:r>
            <a:r>
              <a:rPr lang="zh-CN" altLang="zh-CN" smtClean="0">
                <a:solidFill>
                  <a:schemeClr val="tx2"/>
                </a:solidFill>
                <a:sym typeface="+mn-ea"/>
              </a:rPr>
              <a:t>、</a:t>
            </a:r>
            <a:r>
              <a:rPr lang="zh-CN" altLang="zh-CN">
                <a:solidFill>
                  <a:schemeClr val="tx2"/>
                </a:solidFill>
                <a:sym typeface="+mn-ea"/>
              </a:rPr>
              <a:t>重特大疾病</a:t>
            </a:r>
            <a:r>
              <a:rPr lang="zh-CN" altLang="zh-CN" smtClean="0">
                <a:solidFill>
                  <a:schemeClr val="tx2"/>
                </a:solidFill>
                <a:sym typeface="+mn-ea"/>
              </a:rPr>
              <a:t>保险</a:t>
            </a:r>
            <a:r>
              <a:rPr lang="zh-CN" altLang="en-US" smtClean="0">
                <a:solidFill>
                  <a:schemeClr val="tx2"/>
                </a:solidFill>
                <a:sym typeface="+mn-ea"/>
              </a:rPr>
              <a:t>）</a:t>
            </a:r>
            <a:endParaRPr lang="zh-CN" altLang="zh-CN" strike="noStrike" noProof="1">
              <a:solidFill>
                <a:schemeClr val="tx2"/>
              </a:solidFill>
              <a:sym typeface="+mn-ea"/>
            </a:endParaRPr>
          </a:p>
          <a:p>
            <a:pPr marL="0" indent="0" fontAlgn="base">
              <a:buNone/>
            </a:pPr>
            <a:endParaRPr lang="zh-CN" altLang="zh-CN" strike="noStrike" noProof="1">
              <a:solidFill>
                <a:schemeClr val="tx2"/>
              </a:solidFill>
              <a:sym typeface="+mn-ea"/>
            </a:endParaRPr>
          </a:p>
          <a:p>
            <a:pPr marL="0" indent="0" fontAlgn="base">
              <a:buNone/>
            </a:pPr>
            <a:r>
              <a:rPr lang="zh-CN" altLang="en-US">
                <a:sym typeface="+mn-ea"/>
              </a:rPr>
              <a:t>（二）门诊</a:t>
            </a:r>
            <a:r>
              <a:rPr lang="zh-CN" altLang="en-US" smtClean="0">
                <a:sym typeface="+mn-ea"/>
              </a:rPr>
              <a:t>待遇（</a:t>
            </a:r>
            <a:r>
              <a:rPr lang="zh-CN" altLang="en-US" smtClean="0">
                <a:solidFill>
                  <a:schemeClr val="tx2"/>
                </a:solidFill>
                <a:sym typeface="+mn-ea"/>
              </a:rPr>
              <a:t>门诊统筹、</a:t>
            </a:r>
            <a:r>
              <a:rPr lang="zh-CN" altLang="en-US">
                <a:solidFill>
                  <a:schemeClr val="tx2"/>
                </a:solidFill>
                <a:sym typeface="+mn-ea"/>
              </a:rPr>
              <a:t>门诊特殊疾病、犬伤</a:t>
            </a:r>
            <a:r>
              <a:rPr lang="zh-CN" altLang="en-US" smtClean="0">
                <a:solidFill>
                  <a:schemeClr val="tx2"/>
                </a:solidFill>
                <a:sym typeface="+mn-ea"/>
              </a:rPr>
              <a:t>门诊）</a:t>
            </a:r>
            <a:endParaRPr lang="zh-CN" altLang="en-US" strike="noStrike" noProof="1">
              <a:solidFill>
                <a:schemeClr val="tx2"/>
              </a:solidFill>
              <a:sym typeface="+mn-ea"/>
            </a:endParaRPr>
          </a:p>
          <a:p>
            <a:pPr marL="0" indent="0" fontAlgn="base">
              <a:buNone/>
            </a:pPr>
            <a:endParaRPr lang="zh-CN" altLang="en-US" strike="noStrike" noProof="1">
              <a:solidFill>
                <a:schemeClr val="tx2"/>
              </a:solidFill>
              <a:sym typeface="+mn-ea"/>
            </a:endParaRPr>
          </a:p>
          <a:p>
            <a:pPr eaLnBrk="1" fontAlgn="base" hangingPunct="1">
              <a:lnSpc>
                <a:spcPct val="90000"/>
              </a:lnSpc>
              <a:buNone/>
            </a:pPr>
            <a:endParaRPr lang="zh-CN" altLang="en-US">
              <a:sym typeface="+mn-ea"/>
            </a:endParaRPr>
          </a:p>
          <a:p>
            <a:pPr eaLnBrk="1" fontAlgn="base" hangingPunct="1">
              <a:lnSpc>
                <a:spcPct val="90000"/>
              </a:lnSpc>
              <a:buNone/>
            </a:pPr>
            <a:r>
              <a:rPr lang="zh-CN" altLang="en-US">
                <a:sym typeface="+mn-ea"/>
              </a:rPr>
              <a:t>（三）生育补助：顺产</a:t>
            </a:r>
            <a:r>
              <a:rPr lang="en-US" altLang="zh-CN">
                <a:sym typeface="+mn-ea"/>
              </a:rPr>
              <a:t>1700</a:t>
            </a:r>
            <a:r>
              <a:rPr lang="zh-CN" altLang="en-US">
                <a:sym typeface="+mn-ea"/>
              </a:rPr>
              <a:t>元；剖腹产</a:t>
            </a:r>
            <a:r>
              <a:rPr lang="en-US" altLang="zh-CN">
                <a:sym typeface="+mn-ea"/>
              </a:rPr>
              <a:t>2100</a:t>
            </a:r>
            <a:r>
              <a:rPr lang="zh-CN" altLang="en-US">
                <a:sym typeface="+mn-ea"/>
              </a:rPr>
              <a:t>元。</a:t>
            </a:r>
            <a:endParaRPr lang="zh-CN" altLang="en-US">
              <a:sym typeface="+mn-ea"/>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200785" y="482600"/>
            <a:ext cx="5963920" cy="922020"/>
          </a:xfrm>
          <a:prstGeom prst="rect">
            <a:avLst/>
          </a:prstGeom>
          <a:noFill/>
        </p:spPr>
        <p:txBody>
          <a:bodyPr wrap="square" rtlCol="0">
            <a:spAutoFit/>
          </a:bodyPr>
          <a:p>
            <a:pPr eaLnBrk="1" hangingPunct="1"/>
            <a:r>
              <a:rPr lang="zh-CN" altLang="en-US"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sym typeface="+mn-ea"/>
              </a:rPr>
              <a:t>住院待遇</a:t>
            </a:r>
            <a:endParaRPr lang="en-US" altLang="zh-CN" dirty="0" smtClean="0">
              <a:solidFill>
                <a:schemeClr val="hlink"/>
              </a:solidFill>
            </a:endParaRPr>
          </a:p>
          <a:p>
            <a:pPr eaLnBrk="1" hangingPunct="1"/>
            <a:endParaRPr lang="zh-CN" altLang="en-US" dirty="0" smtClean="0">
              <a:solidFill>
                <a:schemeClr val="hlink"/>
              </a:solidFill>
              <a:sym typeface="+mn-ea"/>
            </a:endParaRPr>
          </a:p>
          <a:p>
            <a:pPr eaLnBrk="1" hangingPunct="1"/>
            <a:r>
              <a:rPr lang="zh-CN" altLang="en-US" dirty="0" smtClean="0">
                <a:solidFill>
                  <a:schemeClr val="hlink"/>
                </a:solidFill>
                <a:sym typeface="+mn-ea"/>
              </a:rPr>
              <a:t>起</a:t>
            </a:r>
            <a:r>
              <a:rPr lang="zh-CN" altLang="en-US" dirty="0">
                <a:solidFill>
                  <a:schemeClr val="hlink"/>
                </a:solidFill>
                <a:sym typeface="+mn-ea"/>
              </a:rPr>
              <a:t>付标准和报销比例</a:t>
            </a:r>
            <a:endParaRPr lang="zh-CN" altLang="en-US"/>
          </a:p>
        </p:txBody>
      </p:sp>
      <p:graphicFrame>
        <p:nvGraphicFramePr>
          <p:cNvPr id="62552" name="Group 88"/>
          <p:cNvGraphicFramePr>
            <a:graphicFrameLocks noGrp="1"/>
          </p:cNvGraphicFramePr>
          <p:nvPr/>
        </p:nvGraphicFramePr>
        <p:xfrm>
          <a:off x="587375" y="1744980"/>
          <a:ext cx="7946390" cy="3013710"/>
        </p:xfrm>
        <a:graphic>
          <a:graphicData uri="http://schemas.openxmlformats.org/drawingml/2006/table">
            <a:tbl>
              <a:tblPr/>
              <a:tblGrid>
                <a:gridCol w="2099310"/>
                <a:gridCol w="1873885"/>
                <a:gridCol w="1986915"/>
                <a:gridCol w="1986280"/>
              </a:tblGrid>
              <a:tr h="831850">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医疗机构</a:t>
                      </a:r>
                      <a:endParaRPr kumimoji="0" lang="zh-CN"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defRPr/>
                      </a:pPr>
                      <a:r>
                        <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起付标准</a:t>
                      </a:r>
                      <a:endPar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endPar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报销比例（成人）</a:t>
                      </a:r>
                      <a:endPar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报销比例（学生儿童）</a:t>
                      </a:r>
                      <a:endParaRPr kumimoji="0" lang="zh-CN" altLang="en-US"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0875">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乡镇、社区卫生服务中心 </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100</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95%</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95%</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一级医院</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100</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87%</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85%</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二级医院</a:t>
                      </a: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200</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82%</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75%</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三级医院</a:t>
                      </a:r>
                      <a:endPar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500</a:t>
                      </a:r>
                      <a:endParaRPr kumimoji="0" lang="en-US"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68%</a:t>
                      </a:r>
                      <a:endParaRPr kumimoji="0" lang="en-US" altLang="zh-CN" sz="24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pPr>
                      <a:r>
                        <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60%</a:t>
                      </a:r>
                      <a:endParaRPr kumimoji="0" lang="en-US" altLang="zh-CN" sz="24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212215" y="719455"/>
            <a:ext cx="7242175" cy="2306955"/>
          </a:xfrm>
          <a:prstGeom prst="rect">
            <a:avLst/>
          </a:prstGeom>
          <a:noFill/>
        </p:spPr>
        <p:txBody>
          <a:bodyPr wrap="square" rtlCol="0">
            <a:spAutoFit/>
          </a:bodyPr>
          <a:p>
            <a:pPr eaLnBrk="1" hangingPunct="1">
              <a:buNone/>
            </a:pPr>
            <a:r>
              <a:rPr lang="zh-CN" altLang="en-US" dirty="0">
                <a:ln w="10160">
                  <a:solidFill>
                    <a:schemeClr val="accent5"/>
                  </a:solidFill>
                  <a:prstDash val="solid"/>
                </a:ln>
                <a:solidFill>
                  <a:srgbClr val="FFFFFF"/>
                </a:solidFill>
                <a:effectLst>
                  <a:outerShdw blurRad="38100" dist="22860" dir="5400000" algn="tl" rotWithShape="0">
                    <a:srgbClr val="000000">
                      <a:alpha val="30000"/>
                    </a:srgbClr>
                  </a:outerShdw>
                </a:effectLst>
                <a:sym typeface="+mn-ea"/>
              </a:rPr>
              <a:t>最高支付限额</a:t>
            </a:r>
            <a:endParaRPr lang="zh-CN" altLang="en-US" dirty="0">
              <a:sym typeface="+mn-ea"/>
            </a:endParaRPr>
          </a:p>
          <a:p>
            <a:pPr eaLnBrk="1" hangingPunct="1">
              <a:buNone/>
            </a:pPr>
            <a:endParaRPr lang="zh-CN" altLang="en-US" dirty="0">
              <a:sym typeface="+mn-ea"/>
            </a:endParaRPr>
          </a:p>
          <a:p>
            <a:pPr eaLnBrk="1" hangingPunct="1">
              <a:buNone/>
            </a:pPr>
            <a:r>
              <a:rPr lang="en-US" altLang="zh-CN" dirty="0">
                <a:sym typeface="+mn-ea"/>
              </a:rPr>
              <a:t>1.</a:t>
            </a:r>
            <a:r>
              <a:rPr lang="zh-CN" altLang="en-US" dirty="0">
                <a:sym typeface="+mn-ea"/>
              </a:rPr>
              <a:t>基本</a:t>
            </a:r>
            <a:r>
              <a:rPr lang="zh-CN" altLang="en-US" dirty="0" smtClean="0">
                <a:sym typeface="+mn-ea"/>
              </a:rPr>
              <a:t>医疗</a:t>
            </a:r>
            <a:endParaRPr lang="zh-CN" altLang="en-US" dirty="0"/>
          </a:p>
          <a:p>
            <a:pPr eaLnBrk="1" hangingPunct="1">
              <a:buNone/>
            </a:pPr>
            <a:r>
              <a:rPr lang="zh-CN" altLang="en-US" dirty="0" smtClean="0">
                <a:sym typeface="+mn-ea"/>
              </a:rPr>
              <a:t>一个自然年度，统筹基金为个人支付的医疗费累计不超过上年度城镇</a:t>
            </a:r>
            <a:r>
              <a:rPr lang="zh-CN" altLang="en-US" dirty="0">
                <a:sym typeface="+mn-ea"/>
              </a:rPr>
              <a:t>居民可支配</a:t>
            </a:r>
            <a:r>
              <a:rPr lang="zh-CN" altLang="en-US" dirty="0" smtClean="0">
                <a:sym typeface="+mn-ea"/>
              </a:rPr>
              <a:t>收入</a:t>
            </a:r>
            <a:r>
              <a:rPr lang="en-US" altLang="zh-CN" dirty="0" smtClean="0">
                <a:sym typeface="+mn-ea"/>
              </a:rPr>
              <a:t>6</a:t>
            </a:r>
            <a:r>
              <a:rPr lang="zh-CN" altLang="en-US" dirty="0">
                <a:sym typeface="+mn-ea"/>
              </a:rPr>
              <a:t>倍；</a:t>
            </a:r>
            <a:r>
              <a:rPr lang="zh-CN" altLang="zh-CN" dirty="0">
                <a:sym typeface="+mn-ea"/>
              </a:rPr>
              <a:t>（最高支付限额：</a:t>
            </a:r>
            <a:r>
              <a:rPr lang="en-US" altLang="zh-CN" dirty="0">
                <a:solidFill>
                  <a:srgbClr val="FF0000"/>
                </a:solidFill>
                <a:sym typeface="+mn-ea"/>
              </a:rPr>
              <a:t>252768</a:t>
            </a:r>
            <a:r>
              <a:rPr lang="zh-CN" altLang="zh-CN" dirty="0">
                <a:solidFill>
                  <a:srgbClr val="FF0000"/>
                </a:solidFill>
                <a:sym typeface="+mn-ea"/>
              </a:rPr>
              <a:t>元</a:t>
            </a:r>
            <a:r>
              <a:rPr lang="zh-CN" altLang="zh-CN" dirty="0" smtClean="0">
                <a:sym typeface="+mn-ea"/>
              </a:rPr>
              <a:t>）</a:t>
            </a:r>
            <a:endParaRPr lang="zh-CN" altLang="en-US" dirty="0"/>
          </a:p>
          <a:p>
            <a:pPr eaLnBrk="1" hangingPunct="1">
              <a:buNone/>
            </a:pPr>
            <a:r>
              <a:rPr lang="en-US" altLang="zh-CN" dirty="0">
                <a:sym typeface="+mn-ea"/>
              </a:rPr>
              <a:t>2.</a:t>
            </a:r>
            <a:r>
              <a:rPr lang="zh-CN" altLang="en-US" dirty="0">
                <a:sym typeface="+mn-ea"/>
              </a:rPr>
              <a:t>大病医疗互助补充保险</a:t>
            </a:r>
            <a:endParaRPr lang="zh-CN" altLang="en-US" dirty="0"/>
          </a:p>
          <a:p>
            <a:pPr eaLnBrk="1" hangingPunct="1">
              <a:buNone/>
            </a:pPr>
            <a:r>
              <a:rPr lang="zh-CN" altLang="en-US" dirty="0">
                <a:sym typeface="+mn-ea"/>
              </a:rPr>
              <a:t>    累计支付最高限额不超过</a:t>
            </a:r>
            <a:r>
              <a:rPr lang="en-US" altLang="zh-CN" dirty="0">
                <a:sym typeface="+mn-ea"/>
              </a:rPr>
              <a:t>40</a:t>
            </a:r>
            <a:r>
              <a:rPr lang="zh-CN" altLang="en-US" dirty="0">
                <a:sym typeface="+mn-ea"/>
              </a:rPr>
              <a:t>万元。</a:t>
            </a:r>
            <a:endParaRPr lang="zh-CN" altLang="en-US" dirty="0"/>
          </a:p>
          <a:p>
            <a:pPr eaLnBrk="1" hangingPunct="1">
              <a:buNone/>
            </a:pPr>
            <a:r>
              <a:rPr lang="en-US" altLang="zh-CN" dirty="0" smtClean="0">
                <a:sym typeface="+mn-ea"/>
              </a:rPr>
              <a:t>3.</a:t>
            </a:r>
            <a:r>
              <a:rPr lang="zh-CN" altLang="en-US" dirty="0" smtClean="0">
                <a:sym typeface="+mn-ea"/>
              </a:rPr>
              <a:t>城乡大病：无封顶线</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tags/tag1.xml><?xml version="1.0" encoding="utf-8"?>
<p:tagLst xmlns:p="http://schemas.openxmlformats.org/presentationml/2006/main">
  <p:tag name="KSO_WM_TEMPLATE_TOPIC_ID" val="2869567"/>
  <p:tag name="KSO_WM_TEMPLATE_OUTLINE_ID" val="15"/>
  <p:tag name="KSO_WM_TEMPLATE_SCENE_ID" val="1"/>
  <p:tag name="KSO_WM_TEMPLATE_JOB_ID" val="2"/>
  <p:tag name="KSO_WM_TEMPLATE_TOPIC_DEFAULT" val="1"/>
</p:tagLst>
</file>

<file path=ppt/tags/tag2.xml><?xml version="1.0" encoding="utf-8"?>
<p:tagLst xmlns:p="http://schemas.openxmlformats.org/presentationml/2006/main">
  <p:tag name="KSO_WM_SLIDE_MODEL_TYPE" val="timeline"/>
</p:tagLst>
</file>

<file path=ppt/tags/tag3.xml><?xml version="1.0" encoding="utf-8"?>
<p:tagLst xmlns:p="http://schemas.openxmlformats.org/presentationml/2006/main">
  <p:tag name="PA" val="v3.0.1"/>
</p:tagLst>
</file>

<file path=ppt/tags/tag4.xml><?xml version="1.0" encoding="utf-8"?>
<p:tagLst xmlns:p="http://schemas.openxmlformats.org/presentationml/2006/main">
  <p:tag name="PA" val="v3.0.1"/>
</p:tagLst>
</file>

<file path=ppt/theme/_rels/them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主题​​">
  <a:themeElements>
    <a:clrScheme name="自定义 1140">
      <a:dk1>
        <a:sysClr val="windowText" lastClr="000000"/>
      </a:dk1>
      <a:lt1>
        <a:sysClr val="window" lastClr="FFFFFF"/>
      </a:lt1>
      <a:dk2>
        <a:srgbClr val="005FAE"/>
      </a:dk2>
      <a:lt2>
        <a:srgbClr val="498AC8"/>
      </a:lt2>
      <a:accent1>
        <a:srgbClr val="498AC8"/>
      </a:accent1>
      <a:accent2>
        <a:srgbClr val="005FAE"/>
      </a:accent2>
      <a:accent3>
        <a:srgbClr val="498AC8"/>
      </a:accent3>
      <a:accent4>
        <a:srgbClr val="005FAE"/>
      </a:accent4>
      <a:accent5>
        <a:srgbClr val="498AC8"/>
      </a:accent5>
      <a:accent6>
        <a:srgbClr val="005FAE"/>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blipFill dpi="0" rotWithShape="0">
          <a:blip xmlns:r="http://schemas.openxmlformats.org/officeDocument/2006/relationships" r:embed="rId2"/>
          <a:srcRect/>
          <a:stretch>
            <a:fillRect/>
          </a:stretch>
        </a:blipFill>
        <a:ln>
          <a:noFill/>
        </a:ln>
      </a:spPr>
      <a:bodyPr lIns="0" tIns="0" rIns="0" bIns="0" anchor="ctr"/>
      <a:lstStyle>
        <a:defPPr>
          <a:defRPr/>
        </a:defPPr>
      </a:lst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3120</Words>
  <Application>WPS 演示</Application>
  <PresentationFormat>全屏显示(16:9)</PresentationFormat>
  <Paragraphs>314</Paragraphs>
  <Slides>12</Slides>
  <Notes>32</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12</vt:i4>
      </vt:variant>
    </vt:vector>
  </HeadingPairs>
  <TitlesOfParts>
    <vt:vector size="30" baseType="lpstr">
      <vt:lpstr>Arial</vt:lpstr>
      <vt:lpstr>宋体</vt:lpstr>
      <vt:lpstr>Wingdings</vt:lpstr>
      <vt:lpstr>微软雅黑</vt:lpstr>
      <vt:lpstr>Calibri</vt:lpstr>
      <vt:lpstr>Times New Roman</vt:lpstr>
      <vt:lpstr>Lato Regular</vt:lpstr>
      <vt:lpstr>Segoe Print</vt:lpstr>
      <vt:lpstr>仿宋_GB2312</vt:lpstr>
      <vt:lpstr>仿宋</vt:lpstr>
      <vt:lpstr>Impact</vt:lpstr>
      <vt:lpstr>华文楷体</vt:lpstr>
      <vt:lpstr>Arial Unicode MS</vt:lpstr>
      <vt:lpstr>黑体</vt:lpstr>
      <vt:lpstr>华文仿宋</vt:lpstr>
      <vt:lpstr>华文中宋</vt:lpstr>
      <vt:lpstr>Arial Black</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微软公司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创新项目汇报PPT</dc:title>
  <dc:creator>程彤</dc:creator>
  <cp:lastModifiedBy>向着朝阳出发</cp:lastModifiedBy>
  <cp:revision>371</cp:revision>
  <dcterms:created xsi:type="dcterms:W3CDTF">2016-03-29T03:29:00Z</dcterms:created>
  <dcterms:modified xsi:type="dcterms:W3CDTF">2019-10-28T09:24:07Z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2052-11.1.0.8806</vt:lpwstr>
  </property>
  <property fmtid="{D5CDD505-2E9C-101B-9397-08002B2CF9AE}" pid="3" name="KSORubyTemplateID">
    <vt:lpwstr>2</vt:lpwstr>
  </property>
</Properties>
</file>